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8"/>
  </p:notesMasterIdLst>
  <p:handoutMasterIdLst>
    <p:handoutMasterId r:id="rId9"/>
  </p:handoutMasterIdLst>
  <p:sldIdLst>
    <p:sldId id="271" r:id="rId5"/>
    <p:sldId id="273" r:id="rId6"/>
    <p:sldId id="272" r:id="rId7"/>
  </p:sldIdLst>
  <p:sldSz cx="9144000" cy="5143500" type="screen16x9"/>
  <p:notesSz cx="6858000" cy="9144000"/>
  <p:defaultTextStyle>
    <a:defPPr>
      <a:defRPr lang="en-US"/>
    </a:defPPr>
    <a:lvl1pPr marL="0" algn="l" defTabSz="9143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89" algn="l" defTabSz="9143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78" algn="l" defTabSz="9143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66" algn="l" defTabSz="9143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54" algn="l" defTabSz="9143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43" algn="l" defTabSz="9143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132" algn="l" defTabSz="9143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9143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9143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77777"/>
    <a:srgbClr val="7CBF33"/>
    <a:srgbClr val="EA6F00"/>
    <a:srgbClr val="006D33"/>
    <a:srgbClr val="660066"/>
    <a:srgbClr val="6A2481"/>
    <a:srgbClr val="006600"/>
    <a:srgbClr val="D800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830" autoAdjust="0"/>
    <p:restoredTop sz="94660"/>
  </p:normalViewPr>
  <p:slideViewPr>
    <p:cSldViewPr>
      <p:cViewPr varScale="1">
        <p:scale>
          <a:sx n="138" d="100"/>
          <a:sy n="138" d="100"/>
        </p:scale>
        <p:origin x="1224" y="13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2730" y="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0CBB02-BE40-432D-9062-322E6D0355E7}" type="datetimeFigureOut">
              <a:rPr lang="nl-NL" smtClean="0"/>
              <a:t>30-3-2026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EB5460-3211-47DC-A5DB-CC3030635F3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075560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1D92B3-364D-4773-9900-0CB6870306FE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C61FEF-86C9-4CCA-A174-8A7EE8942E9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5464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89" algn="l" defTabSz="9143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78" algn="l" defTabSz="9143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66" algn="l" defTabSz="9143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54" algn="l" defTabSz="9143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943" algn="l" defTabSz="9143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132" algn="l" defTabSz="9143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9143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9143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C61FEF-86C9-4CCA-A174-8A7EE8942E9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396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43A6E63-9D6A-4AB2-A8B1-DCDED42BB03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3/30/2026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C7269488-CA7C-4AA0-9920-94FBD8F027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447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10000"/>
    </mc:Choice>
    <mc:Fallback xmlns="">
      <p:transition spd="slow" advClick="0" advTm="10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2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43A6E63-9D6A-4AB2-A8B1-DCDED42BB03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3/30/2026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C7269488-CA7C-4AA0-9920-94FBD8F027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993F3410-C3E5-48C1-B06B-57B35D2DECC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6143" y="53921"/>
            <a:ext cx="1572603" cy="53928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69014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10000"/>
    </mc:Choice>
    <mc:Fallback xmlns="">
      <p:transition spd="slow" advClick="0" advTm="10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1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43A6E63-9D6A-4AB2-A8B1-DCDED42BB03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3/30/2026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C7269488-CA7C-4AA0-9920-94FBD8F027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7004073A-5728-41EF-C84C-40FE1F7B046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6143" y="53921"/>
            <a:ext cx="1572603" cy="53928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1663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10000"/>
    </mc:Choice>
    <mc:Fallback xmlns="">
      <p:transition spd="slow" advClick="0" advTm="10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2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43A6E63-9D6A-4AB2-A8B1-DCDED42BB03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3/30/2026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C7269488-CA7C-4AA0-9920-94FBD8F027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7BA04F7E-4C73-6875-DC98-A5D32F97D0A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6143" y="53921"/>
            <a:ext cx="1572603" cy="53928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32605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10000"/>
    </mc:Choice>
    <mc:Fallback xmlns="">
      <p:transition spd="slow" advClick="0" advTm="10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4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4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43A6E63-9D6A-4AB2-A8B1-DCDED42BB03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3/30/2026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C7269488-CA7C-4AA0-9920-94FBD8F027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9529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10000"/>
    </mc:Choice>
    <mc:Fallback xmlns="">
      <p:transition spd="slow" advClick="0" advTm="10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1200152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2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43A6E63-9D6A-4AB2-A8B1-DCDED42BB03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3/30/2026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C7269488-CA7C-4AA0-9920-94FBD8F027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837A2FBE-6947-36FC-98FC-8DB8CA51B49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6143" y="53921"/>
            <a:ext cx="1572603" cy="53928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190715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10000"/>
    </mc:Choice>
    <mc:Fallback xmlns="">
      <p:transition spd="slow" advClick="0" advTm="10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6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8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2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6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8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2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43A6E63-9D6A-4AB2-A8B1-DCDED42BB03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3/30/2026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C7269488-CA7C-4AA0-9920-94FBD8F027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" name="Afbeelding 9">
            <a:extLst>
              <a:ext uri="{FF2B5EF4-FFF2-40B4-BE49-F238E27FC236}">
                <a16:creationId xmlns:a16="http://schemas.microsoft.com/office/drawing/2014/main" id="{066CAA56-C8A2-40CD-00AD-BF14DC9D0F6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6143" y="53921"/>
            <a:ext cx="1572603" cy="53928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96272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10000"/>
    </mc:Choice>
    <mc:Fallback xmlns="">
      <p:transition spd="slow" advClick="0" advTm="10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43A6E63-9D6A-4AB2-A8B1-DCDED42BB03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3/30/2026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C7269488-CA7C-4AA0-9920-94FBD8F027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6152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10000"/>
    </mc:Choice>
    <mc:Fallback xmlns="">
      <p:transition spd="slow" advClick="0" advTm="10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43A6E63-9D6A-4AB2-A8B1-DCDED42BB03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3/30/2026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C7269488-CA7C-4AA0-9920-94FBD8F027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2351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10000"/>
    </mc:Choice>
    <mc:Fallback xmlns="">
      <p:transition spd="slow" advClick="0" advTm="10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076327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8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2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43A6E63-9D6A-4AB2-A8B1-DCDED42BB03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3/30/2026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C7269488-CA7C-4AA0-9920-94FBD8F027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D2D5DFF7-BBC2-B168-1A14-1F413A6E8DB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6143" y="53921"/>
            <a:ext cx="1572603" cy="53928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712108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10000"/>
    </mc:Choice>
    <mc:Fallback xmlns="">
      <p:transition spd="slow" advClick="0" advTm="10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8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2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8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2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43A6E63-9D6A-4AB2-A8B1-DCDED42BB03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3/30/2026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C7269488-CA7C-4AA0-9920-94FBD8F027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0D443E9E-1344-F87C-C15E-E9C644EDDE0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6143" y="53921"/>
            <a:ext cx="1572603" cy="53928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793559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10000"/>
    </mc:Choice>
    <mc:Fallback xmlns="">
      <p:transition spd="slow" advClick="0" advTm="10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>
            <a:extLst>
              <a:ext uri="{FF2B5EF4-FFF2-40B4-BE49-F238E27FC236}">
                <a16:creationId xmlns:a16="http://schemas.microsoft.com/office/drawing/2014/main" id="{B423F29B-C911-650D-1580-12FC1897CEC8}"/>
              </a:ext>
            </a:extLst>
          </p:cNvPr>
          <p:cNvSpPr/>
          <p:nvPr/>
        </p:nvSpPr>
        <p:spPr>
          <a:xfrm>
            <a:off x="810178" y="4816969"/>
            <a:ext cx="1224136" cy="23796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pic>
        <p:nvPicPr>
          <p:cNvPr id="6" name="Afbeelding 5" descr="Afbeelding met tekst, Lettertype, Graphics, schermopname&#10;&#10;Automatisch gegenereerde beschrijving">
            <a:extLst>
              <a:ext uri="{FF2B5EF4-FFF2-40B4-BE49-F238E27FC236}">
                <a16:creationId xmlns:a16="http://schemas.microsoft.com/office/drawing/2014/main" id="{E66241D6-664A-91AD-0047-EDA4DF682571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1113"/>
          <a:stretch/>
        </p:blipFill>
        <p:spPr>
          <a:xfrm>
            <a:off x="395537" y="4370056"/>
            <a:ext cx="2016224" cy="420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6322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3000" advClick="0" advTm="10000"/>
    </mc:Choice>
    <mc:Fallback xmlns="">
      <p:transition spd="slow" advClick="0" advTm="10000"/>
    </mc:Fallback>
  </mc:AlternateContent>
  <p:txStyles>
    <p:titleStyle>
      <a:lvl1pPr algn="ctr" defTabSz="914378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2" indent="-342892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1" indent="-285743" algn="l" defTabSz="914378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2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8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5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: afgeronde diagonale hoeken 7">
            <a:extLst>
              <a:ext uri="{FF2B5EF4-FFF2-40B4-BE49-F238E27FC236}">
                <a16:creationId xmlns:a16="http://schemas.microsoft.com/office/drawing/2014/main" id="{DEEA1BF3-6151-09C7-2C40-F0E24248B0CA}"/>
              </a:ext>
            </a:extLst>
          </p:cNvPr>
          <p:cNvSpPr/>
          <p:nvPr/>
        </p:nvSpPr>
        <p:spPr>
          <a:xfrm flipH="1">
            <a:off x="3884010" y="607514"/>
            <a:ext cx="4504413" cy="3036708"/>
          </a:xfrm>
          <a:prstGeom prst="round2DiagRect">
            <a:avLst>
              <a:gd name="adj1" fmla="val 20457"/>
              <a:gd name="adj2" fmla="val 0"/>
            </a:avLst>
          </a:prstGeom>
          <a:blipFill dpi="0"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13889" t="-13888" b="-1"/>
            </a:stretch>
          </a:blip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" name="Rechthoek 18"/>
          <p:cNvSpPr/>
          <p:nvPr/>
        </p:nvSpPr>
        <p:spPr>
          <a:xfrm>
            <a:off x="1250089" y="-55294"/>
            <a:ext cx="6858893" cy="19401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1" tIns="34285" rIns="68571" bIns="34285" rtlCol="0" anchor="ctr"/>
          <a:lstStyle/>
          <a:p>
            <a:pPr algn="ctr"/>
            <a:endParaRPr lang="nl-NL">
              <a:solidFill>
                <a:schemeClr val="bg1"/>
              </a:solidFill>
            </a:endParaRP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1B4BAC72-766E-1619-0E51-8BFEB1EAC164}"/>
              </a:ext>
            </a:extLst>
          </p:cNvPr>
          <p:cNvSpPr txBox="1"/>
          <p:nvPr/>
        </p:nvSpPr>
        <p:spPr>
          <a:xfrm>
            <a:off x="285527" y="628058"/>
            <a:ext cx="3350369" cy="530904"/>
          </a:xfrm>
          <a:prstGeom prst="rect">
            <a:avLst/>
          </a:prstGeom>
          <a:noFill/>
        </p:spPr>
        <p:txBody>
          <a:bodyPr wrap="square" lIns="68571" tIns="34285" rIns="68571" bIns="34285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4500" b="1" i="0" u="none" strike="noStrike" kern="1200" cap="none" spc="0" normalizeH="0" baseline="30000" noProof="0" dirty="0">
                <a:ln>
                  <a:noFill/>
                </a:ln>
                <a:solidFill>
                  <a:srgbClr val="7CBF33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Voorjaarskriebels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11DD733A-39F5-A23E-EA88-7A9FD6EFAEF6}"/>
              </a:ext>
            </a:extLst>
          </p:cNvPr>
          <p:cNvSpPr txBox="1"/>
          <p:nvPr/>
        </p:nvSpPr>
        <p:spPr>
          <a:xfrm>
            <a:off x="285527" y="2571750"/>
            <a:ext cx="3147643" cy="1177235"/>
          </a:xfrm>
          <a:prstGeom prst="rect">
            <a:avLst/>
          </a:prstGeom>
          <a:noFill/>
        </p:spPr>
        <p:txBody>
          <a:bodyPr wrap="square" lIns="68571" tIns="34285" rIns="68571" bIns="34285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3600" i="0" u="none" strike="noStrike" kern="1200" cap="none" spc="0" normalizeH="0" baseline="30000" noProof="0" dirty="0">
                <a:ln>
                  <a:noFill/>
                </a:ln>
                <a:solidFill>
                  <a:srgbClr val="696D6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Zorg goed voor uzelf! </a:t>
            </a:r>
            <a:r>
              <a:rPr lang="nl-NL" sz="3600" baseline="30000" dirty="0">
                <a:solidFill>
                  <a:srgbClr val="7CBF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 deskundig advies </a:t>
            </a:r>
            <a:r>
              <a:rPr kumimoji="0" lang="nl-NL" sz="3600" i="0" u="none" strike="noStrike" kern="1200" cap="none" spc="0" normalizeH="0" baseline="30000" noProof="0" dirty="0">
                <a:ln>
                  <a:noFill/>
                </a:ln>
                <a:solidFill>
                  <a:srgbClr val="777777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van uw </a:t>
            </a:r>
            <a:r>
              <a:rPr kumimoji="0" lang="nl-NL" sz="3600" i="0" u="none" strike="noStrike" kern="1200" cap="none" spc="0" normalizeH="0" baseline="30000" noProof="0" dirty="0" err="1">
                <a:ln>
                  <a:noFill/>
                </a:ln>
                <a:solidFill>
                  <a:srgbClr val="777777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apo</a:t>
            </a:r>
            <a:r>
              <a:rPr lang="nl-NL" sz="3600" baseline="30000" dirty="0" err="1">
                <a:solidFill>
                  <a:srgbClr val="77777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theek</a:t>
            </a:r>
            <a:r>
              <a:rPr lang="nl-NL" sz="3600" baseline="30000" dirty="0">
                <a:solidFill>
                  <a:srgbClr val="77777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kumimoji="0" lang="nl-NL" sz="3600" i="0" u="none" strike="noStrike" kern="1200" cap="none" spc="0" normalizeH="0" baseline="30000" noProof="0" dirty="0">
              <a:ln>
                <a:noFill/>
              </a:ln>
              <a:solidFill>
                <a:srgbClr val="777777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5759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/>
    </mc:Choice>
    <mc:Fallback xmlns="">
      <p:transition spd="slow" advClick="0" advTm="8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9">
            <a:extLst>
              <a:ext uri="{FF2B5EF4-FFF2-40B4-BE49-F238E27FC236}">
                <a16:creationId xmlns:a16="http://schemas.microsoft.com/office/drawing/2014/main" id="{CA9676DB-3264-0BB2-D7CE-8C744E8F80A3}"/>
              </a:ext>
            </a:extLst>
          </p:cNvPr>
          <p:cNvSpPr txBox="1"/>
          <p:nvPr/>
        </p:nvSpPr>
        <p:spPr>
          <a:xfrm>
            <a:off x="395536" y="339502"/>
            <a:ext cx="8928993" cy="500127"/>
          </a:xfrm>
          <a:prstGeom prst="rect">
            <a:avLst/>
          </a:prstGeom>
          <a:noFill/>
        </p:spPr>
        <p:txBody>
          <a:bodyPr wrap="square" lIns="68571" tIns="34285" rIns="68571" bIns="34285" rtlCol="0"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nl-NL" sz="2800" b="1" dirty="0">
                <a:solidFill>
                  <a:srgbClr val="7CBF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Hooikoorts of verkoudheid?</a:t>
            </a:r>
          </a:p>
        </p:txBody>
      </p:sp>
      <p:graphicFrame>
        <p:nvGraphicFramePr>
          <p:cNvPr id="9" name="Tabel 8">
            <a:extLst>
              <a:ext uri="{FF2B5EF4-FFF2-40B4-BE49-F238E27FC236}">
                <a16:creationId xmlns:a16="http://schemas.microsoft.com/office/drawing/2014/main" id="{600C06C5-F933-A651-1978-15A8A9C7A8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9881154"/>
              </p:ext>
            </p:extLst>
          </p:nvPr>
        </p:nvGraphicFramePr>
        <p:xfrm>
          <a:off x="467544" y="1059582"/>
          <a:ext cx="8424936" cy="2834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212468">
                  <a:extLst>
                    <a:ext uri="{9D8B030D-6E8A-4147-A177-3AD203B41FA5}">
                      <a16:colId xmlns:a16="http://schemas.microsoft.com/office/drawing/2014/main" val="1370605387"/>
                    </a:ext>
                  </a:extLst>
                </a:gridCol>
                <a:gridCol w="4212468">
                  <a:extLst>
                    <a:ext uri="{9D8B030D-6E8A-4147-A177-3AD203B41FA5}">
                      <a16:colId xmlns:a16="http://schemas.microsoft.com/office/drawing/2014/main" val="1614297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0"/>
                      <a:r>
                        <a:rPr lang="nl-NL" sz="2400" b="1" i="0" u="none" strike="noStrike" kern="1200" baseline="30000" dirty="0">
                          <a:solidFill>
                            <a:srgbClr val="7CBF33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Verkoudheid</a:t>
                      </a:r>
                      <a:endParaRPr lang="nl-NL" sz="2400" b="1" dirty="0">
                        <a:solidFill>
                          <a:srgbClr val="7CBF33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7CBF33">
                        <a:alpha val="31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1051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400" b="1" i="0" u="none" strike="noStrike" kern="1200" baseline="30000" dirty="0">
                          <a:solidFill>
                            <a:srgbClr val="7CBF33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Hooikoorts</a:t>
                      </a:r>
                      <a:endParaRPr lang="nl-NL" sz="2400" b="1" dirty="0">
                        <a:solidFill>
                          <a:srgbClr val="7CBF33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7CBF33">
                        <a:alpha val="31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46027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/>
                      <a:r>
                        <a:rPr lang="nl-NL" sz="2000" b="0" i="0" u="none" strike="noStrike" kern="1200" baseline="300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Niet-seizoengebonden klachten</a:t>
                      </a:r>
                      <a:endParaRPr lang="nl-NL" sz="2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7CBF33">
                        <a:alpha val="31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nl-NL" sz="2000" b="0" i="0" u="none" strike="noStrike" kern="1200" baseline="300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Seizoengebonden klachten</a:t>
                      </a:r>
                      <a:endParaRPr lang="nl-NL" sz="2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7CBF33">
                        <a:alpha val="31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90885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0"/>
                      <a:r>
                        <a:rPr lang="nl-NL" sz="2000" b="0" i="0" u="none" strike="noStrike" kern="1200" baseline="300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Klachten duren 7 tot 10 dagen</a:t>
                      </a:r>
                      <a:endParaRPr lang="nl-NL" sz="2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7CBF33">
                        <a:alpha val="31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nl-NL" sz="2000" b="0" i="0" u="none" strike="noStrike" kern="1200" baseline="300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Klachten duren enkele weken/maanden</a:t>
                      </a:r>
                      <a:endParaRPr lang="nl-NL" sz="2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7CBF33">
                        <a:alpha val="31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34158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11051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000" b="0" i="0" u="none" strike="noStrike" kern="1200" baseline="300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Dik slijm/snot</a:t>
                      </a:r>
                      <a:endParaRPr lang="nl-NL" sz="2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7CBF33">
                        <a:alpha val="31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1051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000" b="0" i="0" u="none" strike="noStrike" kern="1200" baseline="300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Waterig slijm/snot in combinatie met niezen</a:t>
                      </a:r>
                      <a:endParaRPr lang="nl-NL" sz="2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7CBF33">
                        <a:alpha val="31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70546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11051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000" b="0" i="0" u="none" strike="noStrike" kern="1200" baseline="300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Geen last van jeukende, tranende rode ogen</a:t>
                      </a:r>
                      <a:endParaRPr lang="nl-NL" sz="2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7CBF33">
                        <a:alpha val="31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1051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000" b="0" i="0" u="none" strike="noStrike" kern="1200" baseline="300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Meestal wel last van jeukende, tranende rode ogen</a:t>
                      </a:r>
                      <a:endParaRPr lang="nl-NL" sz="2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7CBF33">
                        <a:alpha val="31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92439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11051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000" b="0" i="0" u="none" strike="noStrike" kern="1200" baseline="300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Geen jeukend(e) neus en gehemelte </a:t>
                      </a:r>
                      <a:endParaRPr lang="nl-NL" sz="2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7CBF33">
                        <a:alpha val="31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1051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000" b="0" i="0" u="none" strike="noStrike" kern="1200" baseline="300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Wel jeukend(e) neus en gehemelte</a:t>
                      </a:r>
                      <a:endParaRPr lang="nl-NL" sz="2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7CBF33">
                        <a:alpha val="31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11809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11051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000" b="0" i="0" u="none" strike="noStrike" kern="1200" baseline="300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Meestal last van hoestbuien</a:t>
                      </a:r>
                      <a:endParaRPr lang="nl-NL" sz="2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7CBF33">
                        <a:alpha val="31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1051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000" b="0" i="0" u="none" strike="noStrike" kern="1200" baseline="300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Alleen kriebelhoest</a:t>
                      </a:r>
                      <a:endParaRPr lang="nl-NL" sz="2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7CBF33">
                        <a:alpha val="31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09309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3496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10000"/>
    </mc:Choice>
    <mc:Fallback xmlns="">
      <p:transition spd="slow" advClick="0" advTm="10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al 1">
            <a:extLst>
              <a:ext uri="{FF2B5EF4-FFF2-40B4-BE49-F238E27FC236}">
                <a16:creationId xmlns:a16="http://schemas.microsoft.com/office/drawing/2014/main" id="{9B867275-3CE4-7808-4ECA-6BE8DA628CC6}"/>
              </a:ext>
            </a:extLst>
          </p:cNvPr>
          <p:cNvSpPr/>
          <p:nvPr/>
        </p:nvSpPr>
        <p:spPr>
          <a:xfrm flipH="1">
            <a:off x="5605180" y="-524594"/>
            <a:ext cx="3839555" cy="2606566"/>
          </a:xfrm>
          <a:prstGeom prst="ellipse">
            <a:avLst/>
          </a:prstGeom>
          <a:blipFill dpi="0"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10504" t="-10504" b="-1"/>
            </a:stretch>
          </a:blip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" name="TextBox 9">
            <a:extLst>
              <a:ext uri="{FF2B5EF4-FFF2-40B4-BE49-F238E27FC236}">
                <a16:creationId xmlns:a16="http://schemas.microsoft.com/office/drawing/2014/main" id="{0295F8F6-9074-7C52-0589-83E6B80753F9}"/>
              </a:ext>
            </a:extLst>
          </p:cNvPr>
          <p:cNvSpPr txBox="1"/>
          <p:nvPr/>
        </p:nvSpPr>
        <p:spPr>
          <a:xfrm>
            <a:off x="495384" y="326339"/>
            <a:ext cx="7776865" cy="931014"/>
          </a:xfrm>
          <a:prstGeom prst="rect">
            <a:avLst/>
          </a:prstGeom>
          <a:noFill/>
        </p:spPr>
        <p:txBody>
          <a:bodyPr wrap="square" lIns="68571" tIns="34285" rIns="68571" bIns="34285" rtlCol="0">
            <a:spAutoFit/>
          </a:bodyPr>
          <a:lstStyle/>
          <a:p>
            <a:r>
              <a:rPr lang="nl-NL" sz="2800" b="1" dirty="0">
                <a:solidFill>
                  <a:srgbClr val="7CBF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Hooikoorts?</a:t>
            </a:r>
          </a:p>
          <a:p>
            <a:r>
              <a:rPr lang="nl-NL" sz="2800" b="1" dirty="0">
                <a:solidFill>
                  <a:srgbClr val="77777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Wat kunt u zelf doen</a:t>
            </a:r>
          </a:p>
        </p:txBody>
      </p:sp>
      <p:sp>
        <p:nvSpPr>
          <p:cNvPr id="4" name="TextBox 9">
            <a:extLst>
              <a:ext uri="{FF2B5EF4-FFF2-40B4-BE49-F238E27FC236}">
                <a16:creationId xmlns:a16="http://schemas.microsoft.com/office/drawing/2014/main" id="{48CCC353-022E-FFBB-8A8A-565F4A54D781}"/>
              </a:ext>
            </a:extLst>
          </p:cNvPr>
          <p:cNvSpPr txBox="1"/>
          <p:nvPr/>
        </p:nvSpPr>
        <p:spPr>
          <a:xfrm>
            <a:off x="683882" y="1707654"/>
            <a:ext cx="6464394" cy="2100565"/>
          </a:xfrm>
          <a:prstGeom prst="rect">
            <a:avLst/>
          </a:prstGeom>
          <a:noFill/>
        </p:spPr>
        <p:txBody>
          <a:bodyPr wrap="square" lIns="134982" tIns="34285" rIns="68571" bIns="34285" rtlCol="0" anchor="t">
            <a:spAutoFit/>
          </a:bodyPr>
          <a:lstStyle/>
          <a:p>
            <a:pPr marL="285750" indent="-285750">
              <a:spcBef>
                <a:spcPts val="600"/>
              </a:spcBef>
              <a:buClr>
                <a:schemeClr val="bg1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nl-NL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Probeer contact met stuifmeel te vermijden en draag een zonnebril.</a:t>
            </a:r>
          </a:p>
          <a:p>
            <a:pPr marL="285750" indent="-285750">
              <a:spcBef>
                <a:spcPts val="600"/>
              </a:spcBef>
              <a:buClr>
                <a:schemeClr val="bg1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nl-NL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Houd autoramen dicht als u door een pollenrijk gebied rijdt.</a:t>
            </a:r>
          </a:p>
          <a:p>
            <a:pPr marL="285750" indent="-285750">
              <a:spcBef>
                <a:spcPts val="600"/>
              </a:spcBef>
              <a:buClr>
                <a:schemeClr val="bg1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nl-NL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 niet tuinieren, hang wasgoed niet buiten en houd ramen dicht.</a:t>
            </a:r>
          </a:p>
          <a:p>
            <a:pPr marL="285750" indent="-285750">
              <a:spcBef>
                <a:spcPts val="600"/>
              </a:spcBef>
              <a:buClr>
                <a:schemeClr val="bg1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nl-NL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 of borstel dagelijks uw haren vóór het slapen gaan.</a:t>
            </a:r>
          </a:p>
          <a:p>
            <a:pPr marL="285750" indent="-285750">
              <a:spcBef>
                <a:spcPts val="600"/>
              </a:spcBef>
              <a:buClr>
                <a:schemeClr val="bg1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nl-NL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Breng bijvoorbeeld vaseline aan rond uw neus. </a:t>
            </a:r>
            <a:br>
              <a:rPr lang="nl-NL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pollen blijven zo ‘plakken’ en bereiken niet de slijmvliezen.</a:t>
            </a:r>
            <a:endParaRPr lang="nl-NL" sz="1600" dirty="0">
              <a:solidFill>
                <a:prstClr val="black">
                  <a:lumMod val="50000"/>
                  <a:lumOff val="50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hthoek: afgeronde diagonale hoeken 7">
            <a:extLst>
              <a:ext uri="{FF2B5EF4-FFF2-40B4-BE49-F238E27FC236}">
                <a16:creationId xmlns:a16="http://schemas.microsoft.com/office/drawing/2014/main" id="{58EA19AF-E704-7CE7-69FC-E6E667E757E1}"/>
              </a:ext>
            </a:extLst>
          </p:cNvPr>
          <p:cNvSpPr/>
          <p:nvPr/>
        </p:nvSpPr>
        <p:spPr>
          <a:xfrm flipH="1">
            <a:off x="495384" y="1491629"/>
            <a:ext cx="6841076" cy="2523085"/>
          </a:xfrm>
          <a:prstGeom prst="round2DiagRect">
            <a:avLst/>
          </a:prstGeom>
          <a:noFill/>
          <a:ln w="22225">
            <a:solidFill>
              <a:srgbClr val="7CBF3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94106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10000"/>
    </mc:Choice>
    <mc:Fallback xmlns="">
      <p:transition spd="slow" advClick="0" advTm="10000"/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92c0154-06bd-4b4f-ba87-be09ff3a5621" xsi:nil="true"/>
    <ja xmlns="498e1493-eb5d-4357-9629-49e39838f36e">true</ja>
    <mail04_x002d_12 xmlns="498e1493-eb5d-4357-9629-49e39838f36e" xsi:nil="true"/>
    <lcf76f155ced4ddcb4097134ff3c332f xmlns="498e1493-eb5d-4357-9629-49e39838f36e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B74F54C13E90F49AC714B499B9CE7A8" ma:contentTypeVersion="26" ma:contentTypeDescription="Een nieuw document maken." ma:contentTypeScope="" ma:versionID="2b30eabe7b78422053727dd0a7494231">
  <xsd:schema xmlns:xsd="http://www.w3.org/2001/XMLSchema" xmlns:xs="http://www.w3.org/2001/XMLSchema" xmlns:p="http://schemas.microsoft.com/office/2006/metadata/properties" xmlns:ns2="498e1493-eb5d-4357-9629-49e39838f36e" xmlns:ns3="a92c0154-06bd-4b4f-ba87-be09ff3a5621" targetNamespace="http://schemas.microsoft.com/office/2006/metadata/properties" ma:root="true" ma:fieldsID="22936e16771c1e7cd5fc967773d19c0d" ns2:_="" ns3:_="">
    <xsd:import namespace="498e1493-eb5d-4357-9629-49e39838f36e"/>
    <xsd:import namespace="a92c0154-06bd-4b4f-ba87-be09ff3a562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  <xsd:element ref="ns2:mail04_x002d_12" minOccurs="0"/>
                <xsd:element ref="ns2:ja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8e1493-eb5d-4357-9629-49e39838f36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Afbeeldingtags" ma:readOnly="false" ma:fieldId="{5cf76f15-5ced-4ddc-b409-7134ff3c332f}" ma:taxonomyMulti="true" ma:sspId="21b10caa-8532-4a8b-acbc-1e046494a35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2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ail04_x002d_12" ma:index="25" nillable="true" ma:displayName="mail 04-12" ma:format="Dropdown" ma:internalName="mail04_x002d_12">
      <xsd:simpleType>
        <xsd:restriction base="dms:Text">
          <xsd:maxLength value="255"/>
        </xsd:restriction>
      </xsd:simpleType>
    </xsd:element>
    <xsd:element name="ja" ma:index="26" nillable="true" ma:displayName="ja" ma:default="1" ma:description="ja" ma:format="Dropdown" ma:internalName="ja">
      <xsd:simpleType>
        <xsd:restriction base="dms:Boolean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2c0154-06bd-4b4f-ba87-be09ff3a562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66600ff5-1092-478b-a717-4b4b74ad547d}" ma:internalName="TaxCatchAll" ma:showField="CatchAllData" ma:web="a92c0154-06bd-4b4f-ba87-be09ff3a562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45FADA5-021A-4F99-AFBE-7C0CDB210E4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A57BB3B-B96E-4AC0-AD8F-EE0716E1334D}">
  <ds:schemaRefs>
    <ds:schemaRef ds:uri="http://schemas.microsoft.com/office/2006/metadata/properties"/>
    <ds:schemaRef ds:uri="http://schemas.microsoft.com/office/infopath/2007/PartnerControls"/>
    <ds:schemaRef ds:uri="a92c0154-06bd-4b4f-ba87-be09ff3a5621"/>
    <ds:schemaRef ds:uri="498e1493-eb5d-4357-9629-49e39838f36e"/>
  </ds:schemaRefs>
</ds:datastoreItem>
</file>

<file path=customXml/itemProps3.xml><?xml version="1.0" encoding="utf-8"?>
<ds:datastoreItem xmlns:ds="http://schemas.openxmlformats.org/officeDocument/2006/customXml" ds:itemID="{A23BD2D9-877B-4072-BDF2-660A44C099D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98e1493-eb5d-4357-9629-49e39838f36e"/>
    <ds:schemaRef ds:uri="a92c0154-06bd-4b4f-ba87-be09ff3a562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162</Words>
  <Application>Microsoft Office PowerPoint</Application>
  <PresentationFormat>Diavoorstelling (16:9)</PresentationFormat>
  <Paragraphs>25</Paragraphs>
  <Slides>3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6" baseType="lpstr">
      <vt:lpstr>Arial</vt:lpstr>
      <vt:lpstr>Calibri</vt:lpstr>
      <vt:lpstr>1_Office Theme</vt:lpstr>
      <vt:lpstr>PowerPoint-presentatie</vt:lpstr>
      <vt:lpstr>PowerPoint-presentatie</vt:lpstr>
      <vt:lpstr>PowerPoint-presentatie</vt:lpstr>
    </vt:vector>
  </TitlesOfParts>
  <Company>Aurobindo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CNAGELLAMMERS</dc:creator>
  <cp:lastModifiedBy>B. van der Weide | Apotheek Medisch Centrum Rijssen</cp:lastModifiedBy>
  <cp:revision>197</cp:revision>
  <dcterms:created xsi:type="dcterms:W3CDTF">2016-02-02T11:04:06Z</dcterms:created>
  <dcterms:modified xsi:type="dcterms:W3CDTF">2026-03-30T08:53:19Z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0x0101003B74F54C13E90F49AC714B499B9CE7A8</vt:lpwstr>
  </property>
</Properties>
</file>