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"/>
  </p:notesMasterIdLst>
  <p:sldIdLst>
    <p:sldId id="477" r:id="rId2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ce de Boer | SPITS Alkmaar" initials="FdB|SA" lastIdx="1" clrIdx="0">
    <p:extLst>
      <p:ext uri="{19B8F6BF-5375-455C-9EA6-DF929625EA0E}">
        <p15:presenceInfo xmlns:p15="http://schemas.microsoft.com/office/powerpoint/2012/main" userId="S-1-5-21-3305597600-2712899043-3316103154-1253" providerId="AD"/>
      </p:ext>
    </p:extLst>
  </p:cmAuthor>
  <p:cmAuthor id="2" name="Nicolien Jongma | SPITS Alkmaar" initials="NJ|SA" lastIdx="2" clrIdx="1">
    <p:extLst>
      <p:ext uri="{19B8F6BF-5375-455C-9EA6-DF929625EA0E}">
        <p15:presenceInfo xmlns:p15="http://schemas.microsoft.com/office/powerpoint/2012/main" userId="S-1-5-21-3305597600-2712899043-3316103154-1314" providerId="AD"/>
      </p:ext>
    </p:extLst>
  </p:cmAuthor>
  <p:cmAuthor id="3" name="Stephanie Korver | Distripack Pharma" initials="SK|DP" lastIdx="4" clrIdx="2">
    <p:extLst>
      <p:ext uri="{19B8F6BF-5375-455C-9EA6-DF929625EA0E}">
        <p15:presenceInfo xmlns:p15="http://schemas.microsoft.com/office/powerpoint/2012/main" userId="S-1-5-21-3305597600-2712899043-3316103154-4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7BE"/>
    <a:srgbClr val="323332"/>
    <a:srgbClr val="333233"/>
    <a:srgbClr val="2472B5"/>
    <a:srgbClr val="92BB31"/>
    <a:srgbClr val="0076BE"/>
    <a:srgbClr val="009B7C"/>
    <a:srgbClr val="C0D744"/>
    <a:srgbClr val="8B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16" autoAdjust="0"/>
  </p:normalViewPr>
  <p:slideViewPr>
    <p:cSldViewPr snapToGrid="0">
      <p:cViewPr varScale="1">
        <p:scale>
          <a:sx n="107" d="100"/>
          <a:sy n="107" d="100"/>
        </p:scale>
        <p:origin x="101" y="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9067-7241-42E5-94FA-4C655D6FEB7E}" type="datetimeFigureOut">
              <a:rPr lang="nl-NL" smtClean="0"/>
              <a:t>5-12-2022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41E5B-D57A-4ACD-AA16-2616D039F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00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A519-122D-9846-8226-07273417AFC6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9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1BAC-8AEE-4D4D-A77C-F9BD7E781524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1BAC-8AEE-4D4D-A77C-F9BD7E781524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26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2E7C-7937-F64C-B155-6CF07BC4F76D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6E5D-EC3C-4B45-8B06-54C9C41F1B46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5CEC-5335-D248-BBD3-307B0A67BD17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5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2035-54AF-7843-BA2F-0A140EBD25D6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3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778-9255-5646-A78A-C49E720F2376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89-1271-2D40-B3D5-25AC6C09A18E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AF3F-8F85-5C46-9AC8-22D9F49A51B5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7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Sleep de </a:t>
            </a:r>
            <a:r>
              <a:rPr lang="en-US" dirty="0" err="1" smtClean="0"/>
              <a:t>afbeelding</a:t>
            </a:r>
            <a:r>
              <a:rPr lang="en-US" dirty="0" smtClean="0"/>
              <a:t> naar de </a:t>
            </a:r>
            <a:r>
              <a:rPr lang="en-US" dirty="0" err="1" smtClean="0"/>
              <a:t>tijdelijke</a:t>
            </a:r>
            <a:r>
              <a:rPr lang="en-US" dirty="0" smtClean="0"/>
              <a:t> </a:t>
            </a:r>
            <a:r>
              <a:rPr lang="en-US" dirty="0" err="1" smtClean="0"/>
              <a:t>aanduiding</a:t>
            </a:r>
            <a:r>
              <a:rPr lang="en-US" dirty="0" smtClean="0"/>
              <a:t> of </a:t>
            </a:r>
            <a:r>
              <a:rPr lang="en-US" dirty="0" err="1" smtClean="0"/>
              <a:t>klik</a:t>
            </a:r>
            <a:r>
              <a:rPr lang="en-US" dirty="0" smtClean="0"/>
              <a:t> op het pictogram </a:t>
            </a:r>
            <a:r>
              <a:rPr lang="en-US" dirty="0" err="1" smtClean="0"/>
              <a:t>als</a:t>
            </a:r>
            <a:r>
              <a:rPr lang="en-US" dirty="0" smtClean="0"/>
              <a:t> u een </a:t>
            </a:r>
            <a:r>
              <a:rPr lang="en-US" dirty="0" err="1" smtClean="0"/>
              <a:t>afbeelding</a:t>
            </a:r>
            <a:r>
              <a:rPr lang="en-US" dirty="0" smtClean="0"/>
              <a:t> wilt </a:t>
            </a:r>
            <a:r>
              <a:rPr lang="en-US" dirty="0" err="1" smtClean="0"/>
              <a:t>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BCD1-372B-DC48-B123-E4D00F670D42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78C4E-E33F-8D46-92E4-852E0B4CAE58}" type="slidenum">
              <a:rPr lang="nl-NL" smtClean="0">
                <a:solidFill>
                  <a:srgbClr val="333333"/>
                </a:solidFill>
              </a:rPr>
              <a:pPr/>
              <a:t>‹nr.›</a:t>
            </a:fld>
            <a:endParaRPr lang="nl-N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om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07CA-4ACC-0942-93BA-4C3B3FD6CE81}" type="datetime1">
              <a:rPr lang="nl-NL" smtClean="0">
                <a:solidFill>
                  <a:srgbClr val="333333">
                    <a:tint val="75000"/>
                  </a:srgbClr>
                </a:solidFill>
              </a:rPr>
              <a:pPr/>
              <a:t>5-12-2022</a:t>
            </a:fld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8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6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-6351" y="-7584"/>
            <a:ext cx="12198351" cy="2119414"/>
            <a:chOff x="-6351" y="-7583"/>
            <a:chExt cx="12198351" cy="1590269"/>
          </a:xfrm>
        </p:grpSpPr>
        <p:grpSp>
          <p:nvGrpSpPr>
            <p:cNvPr id="9" name="Groep 8"/>
            <p:cNvGrpSpPr/>
            <p:nvPr/>
          </p:nvGrpSpPr>
          <p:grpSpPr>
            <a:xfrm>
              <a:off x="-6351" y="-7583"/>
              <a:ext cx="12198351" cy="1590269"/>
              <a:chOff x="-6351" y="-7583"/>
              <a:chExt cx="12198351" cy="1329189"/>
            </a:xfrm>
          </p:grpSpPr>
          <p:sp>
            <p:nvSpPr>
              <p:cNvPr id="12" name="Rechthoek 11"/>
              <p:cNvSpPr/>
              <p:nvPr/>
            </p:nvSpPr>
            <p:spPr>
              <a:xfrm>
                <a:off x="-6351" y="-7583"/>
                <a:ext cx="12192001" cy="788988"/>
              </a:xfrm>
              <a:prstGeom prst="rect">
                <a:avLst/>
              </a:prstGeom>
              <a:solidFill>
                <a:srgbClr val="0077BE"/>
              </a:solidFill>
              <a:ln>
                <a:solidFill>
                  <a:srgbClr val="0077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Gelijkbenige driehoek 13"/>
              <p:cNvSpPr/>
              <p:nvPr/>
            </p:nvSpPr>
            <p:spPr>
              <a:xfrm rot="10800000">
                <a:off x="0" y="787696"/>
                <a:ext cx="12192000" cy="533910"/>
              </a:xfrm>
              <a:prstGeom prst="triangle">
                <a:avLst>
                  <a:gd name="adj" fmla="val 49946"/>
                </a:avLst>
              </a:prstGeom>
              <a:solidFill>
                <a:srgbClr val="0077BE"/>
              </a:solidFill>
              <a:ln>
                <a:solidFill>
                  <a:srgbClr val="0077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0" name="Tekstvak 9"/>
            <p:cNvSpPr txBox="1"/>
            <p:nvPr/>
          </p:nvSpPr>
          <p:spPr>
            <a:xfrm>
              <a:off x="444953" y="76254"/>
              <a:ext cx="11309230" cy="131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400" dirty="0" smtClean="0">
                  <a:solidFill>
                    <a:schemeClr val="bg1"/>
                  </a:solidFill>
                  <a:latin typeface="+mj-lt"/>
                  <a:ea typeface="Fira Sans" panose="020B0503050000020004" pitchFamily="34" charset="0"/>
                  <a:cs typeface="Georgia" charset="0"/>
                </a:rPr>
                <a:t>Dé oplossing voor </a:t>
              </a:r>
              <a:r>
                <a:rPr lang="nl-NL" sz="5400" smtClean="0">
                  <a:solidFill>
                    <a:schemeClr val="bg1"/>
                  </a:solidFill>
                  <a:latin typeface="+mj-lt"/>
                  <a:ea typeface="Fira Sans" panose="020B0503050000020004" pitchFamily="34" charset="0"/>
                  <a:cs typeface="Georgia" charset="0"/>
                </a:rPr>
                <a:t>uw losse</a:t>
              </a:r>
              <a:endParaRPr lang="nl-NL" sz="5400" dirty="0" smtClean="0">
                <a:solidFill>
                  <a:schemeClr val="bg1"/>
                </a:solidFill>
                <a:latin typeface="+mj-lt"/>
                <a:ea typeface="Fira Sans" panose="020B0503050000020004" pitchFamily="34" charset="0"/>
                <a:cs typeface="Georgia" charset="0"/>
              </a:endParaRPr>
            </a:p>
            <a:p>
              <a:pPr algn="ctr"/>
              <a:r>
                <a:rPr lang="nl-NL" sz="5400" dirty="0" smtClean="0">
                  <a:solidFill>
                    <a:schemeClr val="bg1"/>
                  </a:solidFill>
                  <a:latin typeface="+mj-lt"/>
                  <a:ea typeface="Fira Sans" panose="020B0503050000020004" pitchFamily="34" charset="0"/>
                  <a:cs typeface="Georgia" charset="0"/>
                </a:rPr>
                <a:t>SPITS MediRol</a:t>
              </a:r>
              <a:endParaRPr lang="nl-NL" sz="5400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  <a:cs typeface="Georgia" charset="0"/>
              </a:endParaRPr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417003" y="6111802"/>
            <a:ext cx="1101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7BE"/>
              </a:buClr>
            </a:pPr>
            <a:r>
              <a:rPr lang="nl-NL" sz="2400" dirty="0" smtClean="0">
                <a:solidFill>
                  <a:srgbClr val="000000"/>
                </a:solidFill>
              </a:rPr>
              <a:t>Geïnteresseerd in de SPITS MediRol Dispenser? Vraag ernaar bij de balie.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74" y="6077002"/>
            <a:ext cx="996402" cy="560476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6929718" y="6660187"/>
            <a:ext cx="5030858" cy="0"/>
          </a:xfrm>
          <a:prstGeom prst="line">
            <a:avLst/>
          </a:prstGeom>
          <a:ln>
            <a:solidFill>
              <a:srgbClr val="92BB3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t="21165" r="9523" b="8254"/>
          <a:stretch/>
        </p:blipFill>
        <p:spPr>
          <a:xfrm>
            <a:off x="4685746" y="2111831"/>
            <a:ext cx="2807806" cy="4071320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>
            <a:off x="7848041" y="4899197"/>
            <a:ext cx="3845166" cy="1211256"/>
          </a:xfrm>
          <a:prstGeom prst="wedgeEllipseCallout">
            <a:avLst>
              <a:gd name="adj1" fmla="val -85568"/>
              <a:gd name="adj2" fmla="val -158169"/>
            </a:avLst>
          </a:prstGeom>
          <a:solidFill>
            <a:schemeClr val="bg1"/>
          </a:solidFill>
          <a:ln>
            <a:solidFill>
              <a:srgbClr val="00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23332"/>
                </a:solidFill>
              </a:rPr>
              <a:t>MediRol makkelijk te plaatsen</a:t>
            </a:r>
            <a:endParaRPr lang="nl-NL" sz="2400" dirty="0">
              <a:solidFill>
                <a:srgbClr val="323332"/>
              </a:solidFill>
            </a:endParaRPr>
          </a:p>
        </p:txBody>
      </p:sp>
      <p:sp>
        <p:nvSpPr>
          <p:cNvPr id="15" name="Ovale toelichting 14"/>
          <p:cNvSpPr/>
          <p:nvPr/>
        </p:nvSpPr>
        <p:spPr>
          <a:xfrm>
            <a:off x="757472" y="1737361"/>
            <a:ext cx="2493189" cy="1303388"/>
          </a:xfrm>
          <a:prstGeom prst="wedgeEllipseCallout">
            <a:avLst>
              <a:gd name="adj1" fmla="val 121639"/>
              <a:gd name="adj2" fmla="val 32819"/>
            </a:avLst>
          </a:prstGeom>
          <a:solidFill>
            <a:schemeClr val="bg1"/>
          </a:solidFill>
          <a:ln>
            <a:solidFill>
              <a:srgbClr val="00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23332"/>
                </a:solidFill>
              </a:rPr>
              <a:t>Eenvoudig te openen</a:t>
            </a:r>
            <a:endParaRPr lang="nl-NL" sz="2400" dirty="0">
              <a:solidFill>
                <a:srgbClr val="323332"/>
              </a:solidFill>
            </a:endParaRPr>
          </a:p>
        </p:txBody>
      </p:sp>
      <p:sp>
        <p:nvSpPr>
          <p:cNvPr id="16" name="Ovale toelichting 15"/>
          <p:cNvSpPr/>
          <p:nvPr/>
        </p:nvSpPr>
        <p:spPr>
          <a:xfrm>
            <a:off x="757472" y="4688229"/>
            <a:ext cx="3316084" cy="1290036"/>
          </a:xfrm>
          <a:prstGeom prst="wedgeEllipseCallout">
            <a:avLst>
              <a:gd name="adj1" fmla="val 80133"/>
              <a:gd name="adj2" fmla="val -156688"/>
            </a:avLst>
          </a:prstGeom>
          <a:solidFill>
            <a:schemeClr val="bg1"/>
          </a:solidFill>
          <a:ln>
            <a:solidFill>
              <a:srgbClr val="00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23332"/>
                </a:solidFill>
              </a:rPr>
              <a:t>Medicijnzakjes vallen niet terug</a:t>
            </a:r>
            <a:endParaRPr lang="nl-NL" sz="2400" dirty="0">
              <a:solidFill>
                <a:srgbClr val="323332"/>
              </a:solidFill>
            </a:endParaRPr>
          </a:p>
        </p:txBody>
      </p:sp>
      <p:sp>
        <p:nvSpPr>
          <p:cNvPr id="18" name="Ovale toelichting 17"/>
          <p:cNvSpPr/>
          <p:nvPr/>
        </p:nvSpPr>
        <p:spPr>
          <a:xfrm>
            <a:off x="8264239" y="3354712"/>
            <a:ext cx="3498055" cy="1413065"/>
          </a:xfrm>
          <a:prstGeom prst="wedgeEllipseCallout">
            <a:avLst>
              <a:gd name="adj1" fmla="val -94830"/>
              <a:gd name="adj2" fmla="val -101764"/>
            </a:avLst>
          </a:prstGeom>
          <a:solidFill>
            <a:schemeClr val="bg1"/>
          </a:solidFill>
          <a:ln>
            <a:solidFill>
              <a:srgbClr val="00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23332"/>
                </a:solidFill>
              </a:rPr>
              <a:t>Medicijnzakjes makkelijk te openen</a:t>
            </a:r>
            <a:endParaRPr lang="nl-NL" sz="2400" dirty="0">
              <a:solidFill>
                <a:srgbClr val="323332"/>
              </a:solidFill>
            </a:endParaRPr>
          </a:p>
        </p:txBody>
      </p:sp>
      <p:sp>
        <p:nvSpPr>
          <p:cNvPr id="19" name="Ovale toelichting 18"/>
          <p:cNvSpPr/>
          <p:nvPr/>
        </p:nvSpPr>
        <p:spPr>
          <a:xfrm>
            <a:off x="134326" y="3134876"/>
            <a:ext cx="3257012" cy="1419817"/>
          </a:xfrm>
          <a:prstGeom prst="wedgeEllipseCallout">
            <a:avLst>
              <a:gd name="adj1" fmla="val 101185"/>
              <a:gd name="adj2" fmla="val -66801"/>
            </a:avLst>
          </a:prstGeom>
          <a:solidFill>
            <a:schemeClr val="bg1"/>
          </a:solidFill>
          <a:ln>
            <a:solidFill>
              <a:srgbClr val="00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23332"/>
                </a:solidFill>
              </a:rPr>
              <a:t>Medicijnzakjes makkelijk af te scheuren</a:t>
            </a:r>
            <a:endParaRPr lang="nl-NL" sz="2400" dirty="0">
              <a:solidFill>
                <a:srgbClr val="323332"/>
              </a:solidFill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8512403" y="1745631"/>
            <a:ext cx="3180804" cy="1438787"/>
          </a:xfrm>
          <a:prstGeom prst="wedgeEllipseCallout">
            <a:avLst>
              <a:gd name="adj1" fmla="val -94029"/>
              <a:gd name="adj2" fmla="val 2369"/>
            </a:avLst>
          </a:prstGeom>
          <a:solidFill>
            <a:schemeClr val="bg1"/>
          </a:solidFill>
          <a:ln>
            <a:solidFill>
              <a:srgbClr val="00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23332"/>
                </a:solidFill>
              </a:rPr>
              <a:t>Handig opvangbakje voor medicatie</a:t>
            </a:r>
            <a:endParaRPr lang="nl-NL" sz="2400" dirty="0">
              <a:solidFill>
                <a:srgbClr val="32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4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5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5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theme/theme1.xml><?xml version="1.0" encoding="utf-8"?>
<a:theme xmlns:a="http://schemas.openxmlformats.org/drawingml/2006/main" name="SPITS_2016">
  <a:themeElements>
    <a:clrScheme name="SPITS 2016">
      <a:dk1>
        <a:srgbClr val="333333"/>
      </a:dk1>
      <a:lt1>
        <a:srgbClr val="FFFFFF"/>
      </a:lt1>
      <a:dk2>
        <a:srgbClr val="0076BE"/>
      </a:dk2>
      <a:lt2>
        <a:srgbClr val="EEEEEE"/>
      </a:lt2>
      <a:accent1>
        <a:srgbClr val="95C11E"/>
      </a:accent1>
      <a:accent2>
        <a:srgbClr val="EB621B"/>
      </a:accent2>
      <a:accent3>
        <a:srgbClr val="894191"/>
      </a:accent3>
      <a:accent4>
        <a:srgbClr val="49A0D9"/>
      </a:accent4>
      <a:accent5>
        <a:srgbClr val="008E71"/>
      </a:accent5>
      <a:accent6>
        <a:srgbClr val="004671"/>
      </a:accent6>
      <a:hlink>
        <a:srgbClr val="49A0D9"/>
      </a:hlink>
      <a:folHlink>
        <a:srgbClr val="49A0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TS_2016" id="{A5056B38-4559-F945-86F7-9519C450AFFA}" vid="{1CE61CEE-438F-1449-B2B9-37B62C7602D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14385</TotalTime>
  <Words>45</Words>
  <Application>Microsoft Office PowerPoint</Application>
  <PresentationFormat>Breedbeeld</PresentationFormat>
  <Paragraphs>10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Fira Sans</vt:lpstr>
      <vt:lpstr>Georgia</vt:lpstr>
      <vt:lpstr>SPITS_2016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Fabrice de Boer | SPITS Alkmaar</dc:creator>
  <cp:lastModifiedBy>Stephanie Korver | Distripack Pharma</cp:lastModifiedBy>
  <cp:revision>593</cp:revision>
  <cp:lastPrinted>2016-09-14T14:05:07Z</cp:lastPrinted>
  <dcterms:created xsi:type="dcterms:W3CDTF">2016-06-24T09:52:11Z</dcterms:created>
  <dcterms:modified xsi:type="dcterms:W3CDTF">2022-12-06T08:13:21Z</dcterms:modified>
</cp:coreProperties>
</file>