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6" r:id="rId6"/>
  </p:sldMasterIdLst>
  <p:notesMasterIdLst>
    <p:notesMasterId r:id="rId22"/>
  </p:notesMasterIdLst>
  <p:sldIdLst>
    <p:sldId id="330" r:id="rId7"/>
    <p:sldId id="324" r:id="rId8"/>
    <p:sldId id="369" r:id="rId9"/>
    <p:sldId id="283" r:id="rId10"/>
    <p:sldId id="333" r:id="rId11"/>
    <p:sldId id="364" r:id="rId12"/>
    <p:sldId id="352" r:id="rId13"/>
    <p:sldId id="349" r:id="rId14"/>
    <p:sldId id="331" r:id="rId15"/>
    <p:sldId id="357" r:id="rId16"/>
    <p:sldId id="353" r:id="rId17"/>
    <p:sldId id="276" r:id="rId18"/>
    <p:sldId id="342" r:id="rId19"/>
    <p:sldId id="370" r:id="rId20"/>
    <p:sldId id="371" r:id="rId21"/>
  </p:sldIdLst>
  <p:sldSz cx="9144000" cy="5143500" type="screen16x9"/>
  <p:notesSz cx="9144000" cy="6858000"/>
  <p:defaultTextStyle>
    <a:defPPr>
      <a:defRPr lang="nl-NL"/>
    </a:defPPr>
    <a:lvl1pPr marL="0" algn="l" defTabSz="82644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3223" algn="l" defTabSz="82644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6446" algn="l" defTabSz="82644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39669" algn="l" defTabSz="82644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2892" algn="l" defTabSz="82644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66116" algn="l" defTabSz="82644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79339" algn="l" defTabSz="82644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92562" algn="l" defTabSz="82644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05785" algn="l" defTabSz="82644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6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F2"/>
    <a:srgbClr val="000053"/>
    <a:srgbClr val="000051"/>
    <a:srgbClr val="33CCCC"/>
    <a:srgbClr val="660066"/>
    <a:srgbClr val="660033"/>
    <a:srgbClr val="993300"/>
    <a:srgbClr val="CC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20" autoAdjust="0"/>
    <p:restoredTop sz="94629" autoAdjust="0"/>
  </p:normalViewPr>
  <p:slideViewPr>
    <p:cSldViewPr>
      <p:cViewPr varScale="1">
        <p:scale>
          <a:sx n="84" d="100"/>
          <a:sy n="84" d="100"/>
        </p:scale>
        <p:origin x="60" y="60"/>
      </p:cViewPr>
      <p:guideLst>
        <p:guide orient="horz" pos="1620"/>
        <p:guide pos="2653"/>
      </p:guideLst>
    </p:cSldViewPr>
  </p:slideViewPr>
  <p:outlineViewPr>
    <p:cViewPr>
      <p:scale>
        <a:sx n="33" d="100"/>
        <a:sy n="33" d="100"/>
      </p:scale>
      <p:origin x="0" y="41304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3" d="100"/>
        <a:sy n="1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t Baas" userId="9fb504d9-b847-4ab0-a6ba-e4f93b07221b" providerId="ADAL" clId="{CB9AFB69-2B43-4775-BE86-2A5798963310}"/>
    <pc:docChg chg="modSld">
      <pc:chgData name="Gert Baas" userId="9fb504d9-b847-4ab0-a6ba-e4f93b07221b" providerId="ADAL" clId="{CB9AFB69-2B43-4775-BE86-2A5798963310}" dt="2022-06-01T08:11:00.938" v="43" actId="20577"/>
      <pc:docMkLst>
        <pc:docMk/>
      </pc:docMkLst>
      <pc:sldChg chg="modSp mod">
        <pc:chgData name="Gert Baas" userId="9fb504d9-b847-4ab0-a6ba-e4f93b07221b" providerId="ADAL" clId="{CB9AFB69-2B43-4775-BE86-2A5798963310}" dt="2022-06-01T08:10:41.461" v="21" actId="20577"/>
        <pc:sldMkLst>
          <pc:docMk/>
          <pc:sldMk cId="1277779528" sldId="331"/>
        </pc:sldMkLst>
        <pc:spChg chg="mod">
          <ac:chgData name="Gert Baas" userId="9fb504d9-b847-4ab0-a6ba-e4f93b07221b" providerId="ADAL" clId="{CB9AFB69-2B43-4775-BE86-2A5798963310}" dt="2022-06-01T08:10:41.461" v="21" actId="20577"/>
          <ac:spMkLst>
            <pc:docMk/>
            <pc:sldMk cId="1277779528" sldId="331"/>
            <ac:spMk id="3" creationId="{00000000-0000-0000-0000-000000000000}"/>
          </ac:spMkLst>
        </pc:spChg>
      </pc:sldChg>
      <pc:sldChg chg="modSp mod">
        <pc:chgData name="Gert Baas" userId="9fb504d9-b847-4ab0-a6ba-e4f93b07221b" providerId="ADAL" clId="{CB9AFB69-2B43-4775-BE86-2A5798963310}" dt="2022-06-01T08:11:00.938" v="43" actId="20577"/>
        <pc:sldMkLst>
          <pc:docMk/>
          <pc:sldMk cId="244493221" sldId="357"/>
        </pc:sldMkLst>
        <pc:spChg chg="mod">
          <ac:chgData name="Gert Baas" userId="9fb504d9-b847-4ab0-a6ba-e4f93b07221b" providerId="ADAL" clId="{CB9AFB69-2B43-4775-BE86-2A5798963310}" dt="2022-06-01T08:11:00.938" v="43" actId="20577"/>
          <ac:spMkLst>
            <pc:docMk/>
            <pc:sldMk cId="244493221" sldId="35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EF920-DDE7-46BD-8C3C-21F454905097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81EA4-29BE-4A42-858B-43ECC2ED20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346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1EA4-29BE-4A42-858B-43ECC2ED20F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2442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1EA4-29BE-4A42-858B-43ECC2ED20F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97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 sz="3300"/>
            </a:lvl1pPr>
          </a:lstStyle>
          <a:p>
            <a:pPr lvl="0"/>
            <a:r>
              <a:rPr lang="nl-NL" noProof="0"/>
              <a:t>Titelstijl van model bewerken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nl-NL" noProof="0"/>
              <a:t>Klik om de ondertitelstijl van het model te bewerken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C3963B-5C0B-494E-A335-1870EBA36CCD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7B103E-4C86-4C9A-9269-7C868FD2BEA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3963B-5C0B-494E-A335-1870EBA36CCD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B103E-4C86-4C9A-9269-7C868FD2BEA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457201"/>
            <a:ext cx="1943100" cy="4012406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457201"/>
            <a:ext cx="5676900" cy="4012406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3963B-5C0B-494E-A335-1870EBA36CCD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B103E-4C86-4C9A-9269-7C868FD2BEA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685800">
              <a:buSzTx/>
              <a:defRPr b="1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685800">
              <a:buSzTx/>
              <a:defRPr b="1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685800">
              <a:buSzTx/>
              <a:defRPr b="1">
                <a:cs typeface="Arial" charset="0"/>
              </a:defRPr>
            </a:lvl1pPr>
          </a:lstStyle>
          <a:p>
            <a:pPr>
              <a:defRPr/>
            </a:pPr>
            <a:fld id="{E3D9CEE4-1A19-4FA6-9EFB-59D8D03E2C1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84535"/>
            <a:ext cx="241141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685800">
              <a:buSzTx/>
              <a:defRPr b="1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685800">
              <a:buSzTx/>
              <a:defRPr b="1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685800">
              <a:buSzTx/>
              <a:defRPr b="1">
                <a:cs typeface="Arial" charset="0"/>
              </a:defRPr>
            </a:lvl1pPr>
          </a:lstStyle>
          <a:p>
            <a:pPr>
              <a:defRPr/>
            </a:pPr>
            <a:fld id="{19DBE379-9A6A-4F9B-8C69-6BF6B8ADA0F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685800">
              <a:buSzTx/>
              <a:defRPr b="1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685800">
              <a:buSzTx/>
              <a:defRPr b="1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685800">
              <a:buSzTx/>
              <a:defRPr b="1">
                <a:cs typeface="Arial" charset="0"/>
              </a:defRPr>
            </a:lvl1pPr>
          </a:lstStyle>
          <a:p>
            <a:pPr>
              <a:defRPr/>
            </a:pPr>
            <a:fld id="{654CA048-330D-4861-81C7-EAF886A07B8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1" y="1383507"/>
            <a:ext cx="3808413" cy="317539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6613" y="1383507"/>
            <a:ext cx="3810000" cy="317539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685800">
              <a:buSzTx/>
              <a:defRPr b="1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685800">
              <a:buSzTx/>
              <a:defRPr b="1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685800">
              <a:buSzTx/>
              <a:defRPr b="1">
                <a:cs typeface="Arial" charset="0"/>
              </a:defRPr>
            </a:lvl1pPr>
          </a:lstStyle>
          <a:p>
            <a:pPr>
              <a:defRPr/>
            </a:pPr>
            <a:fld id="{7F556011-FC9D-41AF-8627-9B55540A8A1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685800">
              <a:buSzTx/>
              <a:defRPr b="1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685800">
              <a:buSzTx/>
              <a:defRPr b="1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685800">
              <a:buSzTx/>
              <a:defRPr b="1">
                <a:cs typeface="Arial" charset="0"/>
              </a:defRPr>
            </a:lvl1pPr>
          </a:lstStyle>
          <a:p>
            <a:pPr>
              <a:defRPr/>
            </a:pPr>
            <a:fld id="{111D9A0F-7BDB-4293-A4EA-2BBA545974C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685800">
              <a:buSzTx/>
              <a:defRPr b="1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685800">
              <a:buSzTx/>
              <a:defRPr b="1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685800">
              <a:buSzTx/>
              <a:defRPr b="1">
                <a:cs typeface="Arial" charset="0"/>
              </a:defRPr>
            </a:lvl1pPr>
          </a:lstStyle>
          <a:p>
            <a:pPr>
              <a:defRPr/>
            </a:pPr>
            <a:fld id="{468AA1BA-136A-496B-BD0F-6F7815A2BBD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685800">
              <a:buSzTx/>
              <a:defRPr b="1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685800">
              <a:buSzTx/>
              <a:defRPr b="1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685800">
              <a:buSzTx/>
              <a:defRPr b="1">
                <a:cs typeface="Arial" charset="0"/>
              </a:defRPr>
            </a:lvl1pPr>
          </a:lstStyle>
          <a:p>
            <a:pPr>
              <a:defRPr/>
            </a:pPr>
            <a:fld id="{62CFEA84-0D07-48AE-9BF7-11DA6450610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685800">
              <a:buSzTx/>
              <a:defRPr b="1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685800">
              <a:buSzTx/>
              <a:defRPr b="1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685800">
              <a:buSzTx/>
              <a:defRPr b="1">
                <a:cs typeface="Arial" charset="0"/>
              </a:defRPr>
            </a:lvl1pPr>
          </a:lstStyle>
          <a:p>
            <a:pPr>
              <a:defRPr/>
            </a:pPr>
            <a:fld id="{3213135F-12FA-4B36-83F4-BC567410921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3963B-5C0B-494E-A335-1870EBA36CCD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B103E-4C86-4C9A-9269-7C868FD2BEA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/>
              <a:t>Sleep de afbeelding naar de tijdelijke aanduiding of 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685800">
              <a:buSzTx/>
              <a:defRPr b="1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685800">
              <a:buSzTx/>
              <a:defRPr b="1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685800">
              <a:buSzTx/>
              <a:defRPr b="1">
                <a:cs typeface="Arial" charset="0"/>
              </a:defRPr>
            </a:lvl1pPr>
          </a:lstStyle>
          <a:p>
            <a:pPr>
              <a:defRPr/>
            </a:pPr>
            <a:fld id="{D02085CC-BB85-43E1-967B-A46E34E858C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685800">
              <a:buSzTx/>
              <a:defRPr b="1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685800">
              <a:buSzTx/>
              <a:defRPr b="1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685800">
              <a:buSzTx/>
              <a:defRPr b="1">
                <a:cs typeface="Arial" charset="0"/>
              </a:defRPr>
            </a:lvl1pPr>
          </a:lstStyle>
          <a:p>
            <a:pPr>
              <a:defRPr/>
            </a:pPr>
            <a:fld id="{0D0639EC-79B2-48B7-891F-D3FD8FC2CCE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1" y="369094"/>
            <a:ext cx="1941513" cy="4189810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369094"/>
            <a:ext cx="5676900" cy="4189810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685800">
              <a:buSzTx/>
              <a:defRPr b="1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685800">
              <a:buSzTx/>
              <a:defRPr b="1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685800">
              <a:buSzTx/>
              <a:defRPr b="1">
                <a:cs typeface="Arial" charset="0"/>
              </a:defRPr>
            </a:lvl1pPr>
          </a:lstStyle>
          <a:p>
            <a:pPr>
              <a:defRPr/>
            </a:pPr>
            <a:fld id="{42BCD20B-5EED-4E09-B7C9-D61561580E9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685801" y="369094"/>
            <a:ext cx="7770813" cy="418981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685800">
              <a:buSzTx/>
              <a:defRPr b="1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685800">
              <a:buSzTx/>
              <a:defRPr b="1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685800">
              <a:buSzTx/>
              <a:defRPr b="1">
                <a:cs typeface="Arial" charset="0"/>
              </a:defRPr>
            </a:lvl1pPr>
          </a:lstStyle>
          <a:p>
            <a:pPr>
              <a:defRPr/>
            </a:pPr>
            <a:fld id="{C909C46D-08AA-4603-842F-E8F363D6470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1" y="369094"/>
            <a:ext cx="7770813" cy="93821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685801" y="1383507"/>
            <a:ext cx="7770813" cy="3175397"/>
          </a:xfrm>
        </p:spPr>
        <p:txBody>
          <a:bodyPr/>
          <a:lstStyle/>
          <a:p>
            <a:pPr lvl="0"/>
            <a:r>
              <a:rPr lang="nl-NL" noProof="0"/>
              <a:t>Klik op het pictogram als u een tabel wilt toevoegen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685800">
              <a:buSzTx/>
              <a:defRPr b="1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685800">
              <a:buSzTx/>
              <a:defRPr b="1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685800">
              <a:buSzTx/>
              <a:defRPr b="1">
                <a:cs typeface="Arial" charset="0"/>
              </a:defRPr>
            </a:lvl1pPr>
          </a:lstStyle>
          <a:p>
            <a:pPr>
              <a:defRPr/>
            </a:pPr>
            <a:fld id="{E1C3D9FD-C1D8-481E-A0F1-915911A45AF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B4AB3-6CC1-445A-93F7-B69D7D536A4C}" type="datetimeFigureOut">
              <a:rPr lang="nl-NL"/>
              <a:pPr>
                <a:defRPr/>
              </a:pPr>
              <a:t>1-6-2022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713A2-B818-466D-A76A-52B819B8FB8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2743B-C6AF-4BDB-B458-0387BB989F86}" type="datetimeFigureOut">
              <a:rPr lang="nl-NL"/>
              <a:pPr>
                <a:defRPr/>
              </a:pPr>
              <a:t>1-6-2022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87703-1D5A-4C44-9AC7-039B1AAAB82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8DBE1-177B-40B1-A14E-8F7246CE7E80}" type="datetimeFigureOut">
              <a:rPr lang="nl-NL"/>
              <a:pPr>
                <a:defRPr/>
              </a:pPr>
              <a:t>1-6-2022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A4C9A-C389-4157-8F39-E90DD66A813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40C5F-8DF0-47CD-96AC-5F94997E85E0}" type="datetimeFigureOut">
              <a:rPr lang="nl-NL"/>
              <a:pPr>
                <a:defRPr/>
              </a:pPr>
              <a:t>1-6-2022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2E5A1-BCCA-48E8-949E-2FAE16207D1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787BB-995C-42EC-83CA-076A8FE4BFBA}" type="datetimeFigureOut">
              <a:rPr lang="nl-NL"/>
              <a:pPr>
                <a:defRPr/>
              </a:pPr>
              <a:t>1-6-2022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ED772-B5E2-4CA4-8CD8-CE22EB57B0B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3963B-5C0B-494E-A335-1870EBA36CCD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B103E-4C86-4C9A-9269-7C868FD2BEA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8E041-F763-4BFC-8A0B-F53CF5CCA129}" type="datetimeFigureOut">
              <a:rPr lang="nl-NL"/>
              <a:pPr>
                <a:defRPr/>
              </a:pPr>
              <a:t>1-6-2022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09E85-50D8-4547-8779-FCB11FF9EF1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1D52C-F8AC-44F0-9D76-1F1767FF7B57}" type="datetimeFigureOut">
              <a:rPr lang="nl-NL"/>
              <a:pPr>
                <a:defRPr/>
              </a:pPr>
              <a:t>1-6-2022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AA8AD-C9EF-4B13-B747-9036E9A5E3C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7593C-D834-4CE6-90BE-2DD268806CC5}" type="datetimeFigureOut">
              <a:rPr lang="nl-NL"/>
              <a:pPr>
                <a:defRPr/>
              </a:pPr>
              <a:t>1-6-2022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689CB-609F-4E06-A94C-05C62C90D8C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/>
              <a:t>Sleep de afbeelding naar de tijdelijke aanduiding of 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F907E-29AD-4FE1-821D-CB04635B78E0}" type="datetimeFigureOut">
              <a:rPr lang="nl-NL"/>
              <a:pPr>
                <a:defRPr/>
              </a:pPr>
              <a:t>1-6-2022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EC417-7828-4B43-8427-70A02D16D6F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03D62-B673-4D27-8A2C-3409912C1122}" type="datetimeFigureOut">
              <a:rPr lang="nl-NL"/>
              <a:pPr>
                <a:defRPr/>
              </a:pPr>
              <a:t>1-6-2022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8934F-DE95-497D-BB6F-6E1721A7FE6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BA029-F974-4632-8C3B-AD922DE2F132}" type="datetimeFigureOut">
              <a:rPr lang="nl-NL"/>
              <a:pPr>
                <a:defRPr/>
              </a:pPr>
              <a:t>1-6-2022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C3840-0E8F-4111-8D61-CA20AB492D3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383506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383506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3963B-5C0B-494E-A335-1870EBA36CCD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B103E-4C86-4C9A-9269-7C868FD2BEA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3963B-5C0B-494E-A335-1870EBA36CCD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B103E-4C86-4C9A-9269-7C868FD2BEA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3963B-5C0B-494E-A335-1870EBA36CCD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B103E-4C86-4C9A-9269-7C868FD2BEA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3963B-5C0B-494E-A335-1870EBA36CCD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B103E-4C86-4C9A-9269-7C868FD2BEA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3963B-5C0B-494E-A335-1870EBA36CCD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B103E-4C86-4C9A-9269-7C868FD2BEA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/>
              <a:t>Sleep de afbeelding naar de tijdelijke aanduiding of 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3963B-5C0B-494E-A335-1870EBA36CCD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B103E-4C86-4C9A-9269-7C868FD2BEA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1"/>
            <a:ext cx="7772400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83506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213" y="4677966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0"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fld id="{9AC3963B-5C0B-494E-A335-1870EBA36CCD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0"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endParaRPr lang="nl-NL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0"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fld id="{317B103E-4C86-4C9A-9269-7C868FD2BEA3}" type="slidenum">
              <a:rPr lang="nl-NL" smtClean="0"/>
              <a:t>‹nr.›</a:t>
            </a:fld>
            <a:endParaRPr lang="nl-NL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4214" y="1113235"/>
            <a:ext cx="7775575" cy="0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sz="1200"/>
          </a:p>
        </p:txBody>
      </p:sp>
    </p:spTree>
    <p:extLst>
      <p:ext uri="{BB962C8B-B14F-4D97-AF65-F5344CB8AC3E}">
        <p14:creationId xmlns:p14="http://schemas.microsoft.com/office/powerpoint/2010/main" val="140562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5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50" b="1">
          <a:solidFill>
            <a:srgbClr val="0000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50" b="1">
          <a:solidFill>
            <a:srgbClr val="0000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50" b="1">
          <a:solidFill>
            <a:srgbClr val="0000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50" b="1">
          <a:solidFill>
            <a:srgbClr val="000066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850" b="1">
          <a:solidFill>
            <a:srgbClr val="000066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850" b="1">
          <a:solidFill>
            <a:srgbClr val="000066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850" b="1">
          <a:solidFill>
            <a:srgbClr val="000066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850" b="1">
          <a:solidFill>
            <a:srgbClr val="000066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rgbClr val="000066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000066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rgbClr val="000066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00066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00066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00066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00066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00066"/>
          </a:solidFill>
          <a:latin typeface="+mn-lt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369094"/>
            <a:ext cx="77708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titeltekst te bewerken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1383507"/>
            <a:ext cx="7770813" cy="317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overzichtstekst te bewerken</a:t>
            </a:r>
          </a:p>
          <a:p>
            <a:pPr lvl="1"/>
            <a:r>
              <a:rPr lang="en-GB" altLang="nl-NL"/>
              <a:t>Tweede overzichtsniveau</a:t>
            </a:r>
          </a:p>
          <a:p>
            <a:pPr lvl="2"/>
            <a:r>
              <a:rPr lang="en-GB" altLang="nl-NL"/>
              <a:t>Derde overzichtsniveau</a:t>
            </a:r>
          </a:p>
          <a:p>
            <a:pPr lvl="3"/>
            <a:r>
              <a:rPr lang="en-GB" altLang="nl-NL"/>
              <a:t>Vierde overzichtsniveau</a:t>
            </a:r>
          </a:p>
          <a:p>
            <a:pPr lvl="4"/>
            <a:r>
              <a:rPr lang="en-GB" altLang="nl-NL"/>
              <a:t>Vijfde overzichtsniveau</a:t>
            </a:r>
          </a:p>
          <a:p>
            <a:pPr lvl="4"/>
            <a:r>
              <a:rPr lang="en-GB" altLang="nl-NL"/>
              <a:t>Zesde overzichtsniveau</a:t>
            </a:r>
          </a:p>
          <a:p>
            <a:pPr lvl="4"/>
            <a:r>
              <a:rPr lang="en-GB" altLang="nl-NL"/>
              <a:t>Zevende overzichtsniveau</a:t>
            </a:r>
          </a:p>
          <a:p>
            <a:pPr lvl="4"/>
            <a:r>
              <a:rPr lang="en-GB" altLang="nl-NL"/>
              <a:t>Achtste overzichtsniveau</a:t>
            </a:r>
          </a:p>
          <a:p>
            <a:pPr lvl="4"/>
            <a:r>
              <a:rPr lang="en-GB" altLang="nl-NL"/>
              <a:t>Negende overzichtsniveau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4213" y="4677966"/>
            <a:ext cx="1903412" cy="34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defTabSz="336947">
              <a:lnSpc>
                <a:spcPct val="100000"/>
              </a:lnSpc>
              <a:buClr>
                <a:srgbClr val="000066"/>
              </a:buClr>
              <a:buSzPct val="100000"/>
              <a:buFont typeface="Arial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 b="0">
                <a:solidFill>
                  <a:srgbClr val="000066"/>
                </a:solidFill>
                <a:latin typeface="+mn-lt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1" y="4686300"/>
            <a:ext cx="2894013" cy="34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defTabSz="336947">
              <a:lnSpc>
                <a:spcPct val="100000"/>
              </a:lnSpc>
              <a:buClr>
                <a:srgbClr val="000066"/>
              </a:buClr>
              <a:buSzPct val="100000"/>
              <a:buFont typeface="Arial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 b="0">
                <a:solidFill>
                  <a:srgbClr val="000066"/>
                </a:solidFill>
                <a:latin typeface="+mn-lt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1" y="4686300"/>
            <a:ext cx="1903413" cy="34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defTabSz="336947">
              <a:lnSpc>
                <a:spcPct val="100000"/>
              </a:lnSpc>
              <a:buClr>
                <a:srgbClr val="000066"/>
              </a:buClr>
              <a:buSzPct val="100000"/>
              <a:buFont typeface="Arial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 b="0">
                <a:solidFill>
                  <a:srgbClr val="000066"/>
                </a:solidFill>
                <a:latin typeface="+mn-lt"/>
                <a:cs typeface="Lucida Sans Unicode" pitchFamily="34" charset="0"/>
              </a:defRPr>
            </a:lvl1pPr>
          </a:lstStyle>
          <a:p>
            <a:pPr>
              <a:defRPr/>
            </a:pPr>
            <a:fld id="{EED5AB42-1425-4D93-9EEE-664B86B26E6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2055" name="Line 6"/>
          <p:cNvSpPr>
            <a:spLocks noChangeShapeType="1"/>
          </p:cNvSpPr>
          <p:nvPr/>
        </p:nvSpPr>
        <p:spPr bwMode="auto">
          <a:xfrm>
            <a:off x="684214" y="1113235"/>
            <a:ext cx="7775575" cy="1190"/>
          </a:xfrm>
          <a:prstGeom prst="line">
            <a:avLst/>
          </a:prstGeom>
          <a:noFill/>
          <a:ln w="6336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sz="1200"/>
          </a:p>
        </p:txBody>
      </p:sp>
    </p:spTree>
    <p:extLst>
      <p:ext uri="{BB962C8B-B14F-4D97-AF65-F5344CB8AC3E}">
        <p14:creationId xmlns:p14="http://schemas.microsoft.com/office/powerpoint/2010/main" val="203567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33694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66"/>
        </a:buClr>
        <a:buSzPct val="100000"/>
        <a:buFont typeface="Arial" charset="0"/>
        <a:defRPr sz="2850" b="1">
          <a:solidFill>
            <a:srgbClr val="000066"/>
          </a:solidFill>
          <a:latin typeface="+mj-lt"/>
          <a:ea typeface="+mj-ea"/>
          <a:cs typeface="+mj-cs"/>
        </a:defRPr>
      </a:lvl1pPr>
      <a:lvl2pPr algn="l" defTabSz="33694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66"/>
        </a:buClr>
        <a:buSzPct val="100000"/>
        <a:buFont typeface="Arial" charset="0"/>
        <a:defRPr sz="2850" b="1">
          <a:solidFill>
            <a:srgbClr val="000066"/>
          </a:solidFill>
          <a:latin typeface="Arial" charset="0"/>
          <a:ea typeface="Lucida Sans Unicode" pitchFamily="34" charset="0"/>
          <a:cs typeface="Lucida Sans Unicode" pitchFamily="34" charset="0"/>
        </a:defRPr>
      </a:lvl2pPr>
      <a:lvl3pPr algn="l" defTabSz="33694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66"/>
        </a:buClr>
        <a:buSzPct val="100000"/>
        <a:buFont typeface="Arial" charset="0"/>
        <a:defRPr sz="2850" b="1">
          <a:solidFill>
            <a:srgbClr val="000066"/>
          </a:solidFill>
          <a:latin typeface="Arial" charset="0"/>
          <a:ea typeface="Lucida Sans Unicode" pitchFamily="34" charset="0"/>
          <a:cs typeface="Lucida Sans Unicode" pitchFamily="34" charset="0"/>
        </a:defRPr>
      </a:lvl3pPr>
      <a:lvl4pPr algn="l" defTabSz="33694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66"/>
        </a:buClr>
        <a:buSzPct val="100000"/>
        <a:buFont typeface="Arial" charset="0"/>
        <a:defRPr sz="2850" b="1">
          <a:solidFill>
            <a:srgbClr val="000066"/>
          </a:solidFill>
          <a:latin typeface="Arial" charset="0"/>
          <a:ea typeface="Lucida Sans Unicode" pitchFamily="34" charset="0"/>
          <a:cs typeface="Lucida Sans Unicode" pitchFamily="34" charset="0"/>
        </a:defRPr>
      </a:lvl4pPr>
      <a:lvl5pPr algn="l" defTabSz="33694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66"/>
        </a:buClr>
        <a:buSzPct val="100000"/>
        <a:buFont typeface="Arial" charset="0"/>
        <a:defRPr sz="2850" b="1">
          <a:solidFill>
            <a:srgbClr val="000066"/>
          </a:solidFill>
          <a:latin typeface="Arial" charset="0"/>
          <a:ea typeface="Lucida Sans Unicode" pitchFamily="34" charset="0"/>
          <a:cs typeface="Lucida Sans Unicode" pitchFamily="34" charset="0"/>
        </a:defRPr>
      </a:lvl5pPr>
      <a:lvl6pPr marL="342900" algn="l" defTabSz="33694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66"/>
        </a:buClr>
        <a:buSzPct val="100000"/>
        <a:buFont typeface="Arial" charset="0"/>
        <a:defRPr sz="2850" b="1">
          <a:solidFill>
            <a:srgbClr val="000066"/>
          </a:solidFill>
          <a:latin typeface="Arial" charset="0"/>
          <a:ea typeface="Lucida Sans Unicode" pitchFamily="34" charset="0"/>
          <a:cs typeface="Lucida Sans Unicode" pitchFamily="34" charset="0"/>
        </a:defRPr>
      </a:lvl6pPr>
      <a:lvl7pPr marL="685800" algn="l" defTabSz="33694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66"/>
        </a:buClr>
        <a:buSzPct val="100000"/>
        <a:buFont typeface="Arial" charset="0"/>
        <a:defRPr sz="2850" b="1">
          <a:solidFill>
            <a:srgbClr val="000066"/>
          </a:solidFill>
          <a:latin typeface="Arial" charset="0"/>
          <a:ea typeface="Lucida Sans Unicode" pitchFamily="34" charset="0"/>
          <a:cs typeface="Lucida Sans Unicode" pitchFamily="34" charset="0"/>
        </a:defRPr>
      </a:lvl7pPr>
      <a:lvl8pPr marL="1028700" algn="l" defTabSz="33694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66"/>
        </a:buClr>
        <a:buSzPct val="100000"/>
        <a:buFont typeface="Arial" charset="0"/>
        <a:defRPr sz="2850" b="1">
          <a:solidFill>
            <a:srgbClr val="000066"/>
          </a:solidFill>
          <a:latin typeface="Arial" charset="0"/>
          <a:ea typeface="Lucida Sans Unicode" pitchFamily="34" charset="0"/>
          <a:cs typeface="Lucida Sans Unicode" pitchFamily="34" charset="0"/>
        </a:defRPr>
      </a:lvl8pPr>
      <a:lvl9pPr marL="1371600" algn="l" defTabSz="33694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66"/>
        </a:buClr>
        <a:buSzPct val="100000"/>
        <a:buFont typeface="Arial" charset="0"/>
        <a:defRPr sz="2850" b="1">
          <a:solidFill>
            <a:srgbClr val="000066"/>
          </a:solidFill>
          <a:latin typeface="Arial" charset="0"/>
          <a:ea typeface="Lucida Sans Unicode" pitchFamily="34" charset="0"/>
          <a:cs typeface="Lucida Sans Unicode" pitchFamily="34" charset="0"/>
        </a:defRPr>
      </a:lvl9pPr>
    </p:titleStyle>
    <p:bodyStyle>
      <a:lvl1pPr marL="255985" indent="-255985" algn="l" defTabSz="336947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66"/>
        </a:buClr>
        <a:buSzPct val="100000"/>
        <a:buFont typeface="Arial" charset="0"/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556022" indent="-213122" algn="l" defTabSz="336947" rtl="0" eaLnBrk="1" fontAlgn="base" hangingPunct="1">
        <a:lnSpc>
          <a:spcPct val="93000"/>
        </a:lnSpc>
        <a:spcBef>
          <a:spcPts val="525"/>
        </a:spcBef>
        <a:spcAft>
          <a:spcPct val="0"/>
        </a:spcAft>
        <a:buClr>
          <a:srgbClr val="000066"/>
        </a:buClr>
        <a:buSzPct val="100000"/>
        <a:buFont typeface="Arial" charset="0"/>
        <a:buChar char="–"/>
        <a:defRPr sz="2100">
          <a:solidFill>
            <a:srgbClr val="000066"/>
          </a:solidFill>
          <a:latin typeface="+mn-lt"/>
          <a:ea typeface="+mn-ea"/>
          <a:cs typeface="+mn-cs"/>
        </a:defRPr>
      </a:lvl2pPr>
      <a:lvl3pPr marL="857250" indent="-171450" algn="l" defTabSz="336947" rtl="0" eaLnBrk="1" fontAlgn="base" hangingPunct="1">
        <a:lnSpc>
          <a:spcPct val="93000"/>
        </a:lnSpc>
        <a:spcBef>
          <a:spcPts val="450"/>
        </a:spcBef>
        <a:spcAft>
          <a:spcPct val="0"/>
        </a:spcAft>
        <a:buClr>
          <a:srgbClr val="000066"/>
        </a:buClr>
        <a:buSzPct val="100000"/>
        <a:buFont typeface="Arial" charset="0"/>
        <a:buChar char="•"/>
        <a:defRPr sz="1800">
          <a:solidFill>
            <a:srgbClr val="000066"/>
          </a:solidFill>
          <a:latin typeface="+mn-lt"/>
          <a:ea typeface="+mn-ea"/>
          <a:cs typeface="+mn-cs"/>
        </a:defRPr>
      </a:lvl3pPr>
      <a:lvl4pPr marL="1200150" indent="-171450" algn="l" defTabSz="336947" rtl="0" eaLnBrk="1" fontAlgn="base" hangingPunct="1">
        <a:lnSpc>
          <a:spcPct val="93000"/>
        </a:lnSpc>
        <a:spcBef>
          <a:spcPts val="375"/>
        </a:spcBef>
        <a:spcAft>
          <a:spcPct val="0"/>
        </a:spcAft>
        <a:buClr>
          <a:srgbClr val="000066"/>
        </a:buClr>
        <a:buSzPct val="100000"/>
        <a:buFont typeface="Arial" charset="0"/>
        <a:buChar char="–"/>
        <a:defRPr sz="1500">
          <a:solidFill>
            <a:srgbClr val="000066"/>
          </a:solidFill>
          <a:latin typeface="+mn-lt"/>
          <a:ea typeface="+mn-ea"/>
          <a:cs typeface="+mn-cs"/>
        </a:defRPr>
      </a:lvl4pPr>
      <a:lvl5pPr marL="1543050" indent="-171450" algn="l" defTabSz="336947" rtl="0" eaLnBrk="1" fontAlgn="base" hangingPunct="1">
        <a:lnSpc>
          <a:spcPct val="93000"/>
        </a:lnSpc>
        <a:spcBef>
          <a:spcPts val="375"/>
        </a:spcBef>
        <a:spcAft>
          <a:spcPct val="0"/>
        </a:spcAft>
        <a:buClr>
          <a:srgbClr val="000066"/>
        </a:buClr>
        <a:buSzPct val="100000"/>
        <a:buFont typeface="Arial" charset="0"/>
        <a:buChar char="»"/>
        <a:defRPr sz="1500">
          <a:solidFill>
            <a:srgbClr val="000066"/>
          </a:solidFill>
          <a:latin typeface="+mn-lt"/>
          <a:ea typeface="+mn-ea"/>
          <a:cs typeface="+mn-cs"/>
        </a:defRPr>
      </a:lvl5pPr>
      <a:lvl6pPr marL="1885950" indent="-171450" algn="l" defTabSz="336947" rtl="0" eaLnBrk="1" fontAlgn="base" hangingPunct="1">
        <a:lnSpc>
          <a:spcPct val="93000"/>
        </a:lnSpc>
        <a:spcBef>
          <a:spcPts val="375"/>
        </a:spcBef>
        <a:spcAft>
          <a:spcPct val="0"/>
        </a:spcAft>
        <a:buClr>
          <a:srgbClr val="000066"/>
        </a:buClr>
        <a:buSzPct val="100000"/>
        <a:buFont typeface="Arial" charset="0"/>
        <a:buChar char="»"/>
        <a:defRPr sz="1500">
          <a:solidFill>
            <a:srgbClr val="000066"/>
          </a:solidFill>
          <a:latin typeface="+mn-lt"/>
          <a:ea typeface="+mn-ea"/>
          <a:cs typeface="+mn-cs"/>
        </a:defRPr>
      </a:lvl6pPr>
      <a:lvl7pPr marL="2228850" indent="-171450" algn="l" defTabSz="336947" rtl="0" eaLnBrk="1" fontAlgn="base" hangingPunct="1">
        <a:lnSpc>
          <a:spcPct val="93000"/>
        </a:lnSpc>
        <a:spcBef>
          <a:spcPts val="375"/>
        </a:spcBef>
        <a:spcAft>
          <a:spcPct val="0"/>
        </a:spcAft>
        <a:buClr>
          <a:srgbClr val="000066"/>
        </a:buClr>
        <a:buSzPct val="100000"/>
        <a:buFont typeface="Arial" charset="0"/>
        <a:buChar char="»"/>
        <a:defRPr sz="1500">
          <a:solidFill>
            <a:srgbClr val="000066"/>
          </a:solidFill>
          <a:latin typeface="+mn-lt"/>
          <a:ea typeface="+mn-ea"/>
          <a:cs typeface="+mn-cs"/>
        </a:defRPr>
      </a:lvl7pPr>
      <a:lvl8pPr marL="2571750" indent="-171450" algn="l" defTabSz="336947" rtl="0" eaLnBrk="1" fontAlgn="base" hangingPunct="1">
        <a:lnSpc>
          <a:spcPct val="93000"/>
        </a:lnSpc>
        <a:spcBef>
          <a:spcPts val="375"/>
        </a:spcBef>
        <a:spcAft>
          <a:spcPct val="0"/>
        </a:spcAft>
        <a:buClr>
          <a:srgbClr val="000066"/>
        </a:buClr>
        <a:buSzPct val="100000"/>
        <a:buFont typeface="Arial" charset="0"/>
        <a:buChar char="»"/>
        <a:defRPr sz="1500">
          <a:solidFill>
            <a:srgbClr val="000066"/>
          </a:solidFill>
          <a:latin typeface="+mn-lt"/>
          <a:ea typeface="+mn-ea"/>
          <a:cs typeface="+mn-cs"/>
        </a:defRPr>
      </a:lvl8pPr>
      <a:lvl9pPr marL="2914650" indent="-171450" algn="l" defTabSz="336947" rtl="0" eaLnBrk="1" fontAlgn="base" hangingPunct="1">
        <a:lnSpc>
          <a:spcPct val="93000"/>
        </a:lnSpc>
        <a:spcBef>
          <a:spcPts val="375"/>
        </a:spcBef>
        <a:spcAft>
          <a:spcPct val="0"/>
        </a:spcAft>
        <a:buClr>
          <a:srgbClr val="000066"/>
        </a:buClr>
        <a:buSzPct val="100000"/>
        <a:buFont typeface="Arial" charset="0"/>
        <a:buChar char="»"/>
        <a:defRPr sz="1500">
          <a:solidFill>
            <a:srgbClr val="000066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3075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A039D4-338F-4167-9736-BC18C5A7E87C}" type="datetimeFigureOut">
              <a:rPr lang="nl-NL"/>
              <a:pPr>
                <a:defRPr/>
              </a:pPr>
              <a:t>1-6-2022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23F3DC-8DF2-4052-BA06-D5CAE87FF97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54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potheekstevenshof.n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fgeronde rechthoek 11"/>
          <p:cNvSpPr/>
          <p:nvPr/>
        </p:nvSpPr>
        <p:spPr>
          <a:xfrm>
            <a:off x="395538" y="1210801"/>
            <a:ext cx="6048670" cy="3587034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44" tIns="41323" rIns="82644" bIns="41323"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71632"/>
            <a:ext cx="5194920" cy="857250"/>
          </a:xfrm>
        </p:spPr>
        <p:txBody>
          <a:bodyPr>
            <a:normAutofit/>
          </a:bodyPr>
          <a:lstStyle/>
          <a:p>
            <a:pPr algn="l"/>
            <a:r>
              <a:rPr lang="nl-NL" sz="36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nl-NL" sz="28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Apotheek Stevenshof …</a:t>
            </a:r>
            <a:endParaRPr lang="nl-NL" sz="32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1"/>
          </p:nvPr>
        </p:nvSpPr>
        <p:spPr>
          <a:xfrm>
            <a:off x="755576" y="1331629"/>
            <a:ext cx="5544616" cy="3394472"/>
          </a:xfrm>
        </p:spPr>
        <p:txBody>
          <a:bodyPr>
            <a:noAutofit/>
          </a:bodyPr>
          <a:lstStyle/>
          <a:p>
            <a:r>
              <a:rPr lang="nl-NL" sz="2000" dirty="0">
                <a:solidFill>
                  <a:srgbClr val="1F497D"/>
                </a:solidFill>
              </a:rPr>
              <a:t>... controleert altijd of uw nieuwe geneesmiddel veilig naast uw andere medicatie gebruikt kan worden</a:t>
            </a:r>
            <a:r>
              <a:rPr lang="nl-NL" sz="2000" dirty="0">
                <a:solidFill>
                  <a:srgbClr val="000051"/>
                </a:solidFill>
              </a:rPr>
              <a:t>.</a:t>
            </a:r>
            <a:endParaRPr lang="nl-NL" sz="2000" dirty="0">
              <a:solidFill>
                <a:srgbClr val="1F497D"/>
              </a:solidFill>
            </a:endParaRPr>
          </a:p>
          <a:p>
            <a:r>
              <a:rPr lang="nl-NL" sz="2000" dirty="0">
                <a:solidFill>
                  <a:srgbClr val="1F497D"/>
                </a:solidFill>
              </a:rPr>
              <a:t>... heeft dagelijks overleg met de huisartsen om uw behandeling optimaal te houden</a:t>
            </a:r>
            <a:endParaRPr lang="nl-NL" sz="1200" dirty="0">
              <a:solidFill>
                <a:srgbClr val="1F497D"/>
              </a:solidFill>
            </a:endParaRPr>
          </a:p>
          <a:p>
            <a:r>
              <a:rPr lang="nl-NL" sz="2000" dirty="0">
                <a:solidFill>
                  <a:srgbClr val="1F497D"/>
                </a:solidFill>
              </a:rPr>
              <a:t>... adviseert u graag en is altijd bereikbaar voor al uw vragen over uw medicatie. </a:t>
            </a:r>
          </a:p>
          <a:p>
            <a:pPr marL="300038" lvl="1" indent="0">
              <a:buNone/>
            </a:pPr>
            <a:r>
              <a:rPr lang="nl-NL" sz="2000" dirty="0">
                <a:solidFill>
                  <a:srgbClr val="1F497D"/>
                </a:solidFill>
              </a:rPr>
              <a:t>Via de balie, via 071 576 63 11 of via </a:t>
            </a:r>
            <a:r>
              <a:rPr lang="nl-NL" sz="2000" b="1" dirty="0">
                <a:solidFill>
                  <a:srgbClr val="33CCCC"/>
                </a:solidFill>
              </a:rPr>
              <a:t>info@apotheekstevenshof.nl</a:t>
            </a:r>
            <a:r>
              <a:rPr lang="nl-NL" sz="2000" dirty="0">
                <a:solidFill>
                  <a:srgbClr val="1F497D"/>
                </a:solidFill>
              </a:rPr>
              <a:t>. Wat u het prettigste vindt.</a:t>
            </a:r>
          </a:p>
        </p:txBody>
      </p:sp>
      <p:sp>
        <p:nvSpPr>
          <p:cNvPr id="4" name="Rechthoek 3"/>
          <p:cNvSpPr/>
          <p:nvPr/>
        </p:nvSpPr>
        <p:spPr>
          <a:xfrm>
            <a:off x="10908706" y="4386352"/>
            <a:ext cx="914400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44" tIns="41323" rIns="82644" bIns="41323" rtlCol="0" anchor="ctr"/>
          <a:lstStyle/>
          <a:p>
            <a:pPr algn="ctr"/>
            <a:endParaRPr lang="nl-NL"/>
          </a:p>
        </p:txBody>
      </p:sp>
      <p:pic>
        <p:nvPicPr>
          <p:cNvPr id="6146" name="Picture 2" descr="https://lh5.googleusercontent.com/L9z-C0NTjNWeaEeRsHQ-MOzvV7PLHLZFxa_MR8cuGKOi0yu9culDvADaQ8M8Ztd_cpCoIlN4dyuyyjAo93ettpXXu26FDjKEi3gNV2cCJpXi4XvY8eOFpMB4kuPMutoM5Y7MZFt_Lx1kc3I_S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402" y="171632"/>
            <a:ext cx="21240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54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8000"/>
    </mc:Choice>
    <mc:Fallback xmlns="">
      <p:transition spd="slow" advClick="0" advTm="1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9761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nl-NL" sz="24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App voor smartphone </a:t>
            </a:r>
            <a:br>
              <a:rPr lang="nl-NL" sz="24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nl-NL" sz="2400" b="1" dirty="0" err="1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MedGemak</a:t>
            </a:r>
            <a:endParaRPr lang="nl-NL" sz="24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0908706" y="4386352"/>
            <a:ext cx="914400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44" tIns="41323" rIns="82644" bIns="41323"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467544" y="1463579"/>
            <a:ext cx="34563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nl-NL" sz="1800" dirty="0">
                <a:solidFill>
                  <a:srgbClr val="1F497D"/>
                </a:solidFill>
              </a:rPr>
              <a:t>Maak een eigen account op </a:t>
            </a:r>
            <a:r>
              <a:rPr lang="nl-NL" sz="1800" dirty="0">
                <a:solidFill>
                  <a:srgbClr val="008AF2"/>
                </a:solidFill>
              </a:rPr>
              <a:t>www.mijngezondheid.net</a:t>
            </a:r>
          </a:p>
          <a:p>
            <a:pPr marL="514350" indent="-514350">
              <a:buAutoNum type="arabicPeriod"/>
            </a:pPr>
            <a:endParaRPr lang="nl-NL" sz="1800" dirty="0">
              <a:solidFill>
                <a:srgbClr val="008AF2"/>
              </a:solidFill>
            </a:endParaRPr>
          </a:p>
          <a:p>
            <a:pPr marL="514350" indent="-514350">
              <a:buAutoNum type="arabicPeriod"/>
            </a:pPr>
            <a:r>
              <a:rPr lang="nl-NL" sz="1800" dirty="0">
                <a:solidFill>
                  <a:srgbClr val="1F497D"/>
                </a:solidFill>
              </a:rPr>
              <a:t>Download de app </a:t>
            </a:r>
            <a:r>
              <a:rPr lang="nl-NL" sz="1800" dirty="0" err="1">
                <a:solidFill>
                  <a:srgbClr val="1F497D"/>
                </a:solidFill>
              </a:rPr>
              <a:t>MedGemak</a:t>
            </a:r>
            <a:r>
              <a:rPr lang="nl-NL" sz="1800" dirty="0">
                <a:solidFill>
                  <a:srgbClr val="1F497D"/>
                </a:solidFill>
              </a:rPr>
              <a:t> voor uw smartphone</a:t>
            </a:r>
          </a:p>
          <a:p>
            <a:pPr marL="514350" indent="-514350">
              <a:buFontTx/>
              <a:buAutoNum type="arabicPeriod"/>
            </a:pPr>
            <a:endParaRPr lang="nl-NL" sz="1800" dirty="0">
              <a:solidFill>
                <a:srgbClr val="1F497D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nl-NL" sz="1800" dirty="0">
                <a:solidFill>
                  <a:srgbClr val="1F497D"/>
                </a:solidFill>
              </a:rPr>
              <a:t>Bestel uw medicatie met de app</a:t>
            </a:r>
          </a:p>
        </p:txBody>
      </p:sp>
      <p:pic>
        <p:nvPicPr>
          <p:cNvPr id="4100" name="Picture 4" descr="https://lh5.googleusercontent.com/L9z-C0NTjNWeaEeRsHQ-MOzvV7PLHLZFxa_MR8cuGKOi0yu9culDvADaQ8M8Ztd_cpCoIlN4dyuyyjAo93ettpXXu26FDjKEi3gNV2cCJpXi4XvY8eOFpMB4kuPMutoM5Y7MZFt_Lx1kc3I_S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8407"/>
            <a:ext cx="21240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fgeronde rechthoek 11"/>
          <p:cNvSpPr/>
          <p:nvPr/>
        </p:nvSpPr>
        <p:spPr>
          <a:xfrm>
            <a:off x="395538" y="1210801"/>
            <a:ext cx="5688630" cy="348443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44" tIns="41323" rIns="82644" bIns="41323"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818" y="2165745"/>
            <a:ext cx="20383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3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fgeronde rechthoek 11"/>
          <p:cNvSpPr/>
          <p:nvPr/>
        </p:nvSpPr>
        <p:spPr>
          <a:xfrm>
            <a:off x="395538" y="1210801"/>
            <a:ext cx="5688630" cy="348443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44" tIns="41323" rIns="82644" bIns="41323"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9761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nl-NL" sz="24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Bericht bij klaarleggen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1"/>
          </p:nvPr>
        </p:nvSpPr>
        <p:spPr>
          <a:xfrm>
            <a:off x="467544" y="1255781"/>
            <a:ext cx="5526613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400" dirty="0">
              <a:solidFill>
                <a:srgbClr val="1F497D"/>
              </a:solidFill>
            </a:endParaRPr>
          </a:p>
          <a:p>
            <a:pPr marL="0" indent="0">
              <a:buNone/>
            </a:pPr>
            <a:r>
              <a:rPr lang="nl-NL" sz="2400" dirty="0">
                <a:solidFill>
                  <a:srgbClr val="1F497D"/>
                </a:solidFill>
              </a:rPr>
              <a:t>Altijd op de hoogte gebracht worden zodra u de medicatie kunt komen halen? </a:t>
            </a:r>
          </a:p>
          <a:p>
            <a:pPr marL="0" indent="0">
              <a:buNone/>
            </a:pPr>
            <a:endParaRPr lang="nl-NL" sz="2400" dirty="0">
              <a:solidFill>
                <a:srgbClr val="1F497D"/>
              </a:solidFill>
            </a:endParaRPr>
          </a:p>
          <a:p>
            <a:pPr marL="0" indent="0">
              <a:buNone/>
            </a:pPr>
            <a:r>
              <a:rPr lang="nl-NL" sz="2400" b="1" dirty="0">
                <a:solidFill>
                  <a:srgbClr val="33CCCC"/>
                </a:solidFill>
              </a:rPr>
              <a:t>Deelnemen? </a:t>
            </a:r>
          </a:p>
          <a:p>
            <a:pPr marL="361569" lvl="1" indent="0">
              <a:buNone/>
            </a:pPr>
            <a:r>
              <a:rPr lang="nl-NL" sz="2400" b="1" dirty="0">
                <a:solidFill>
                  <a:srgbClr val="33CCCC"/>
                </a:solidFill>
              </a:rPr>
              <a:t>Geef uw </a:t>
            </a:r>
            <a:r>
              <a:rPr lang="nl-NL" sz="2400" b="1" u="sng" dirty="0">
                <a:solidFill>
                  <a:srgbClr val="33CCCC"/>
                </a:solidFill>
              </a:rPr>
              <a:t>e-mailadres</a:t>
            </a:r>
            <a:r>
              <a:rPr lang="nl-NL" sz="2400" b="1" dirty="0">
                <a:solidFill>
                  <a:srgbClr val="33CCCC"/>
                </a:solidFill>
              </a:rPr>
              <a:t> door aan de balie. </a:t>
            </a:r>
          </a:p>
          <a:p>
            <a:pPr marL="0" indent="0">
              <a:buNone/>
            </a:pPr>
            <a:endParaRPr lang="nl-NL" sz="2400" dirty="0">
              <a:solidFill>
                <a:srgbClr val="000066"/>
              </a:solidFill>
            </a:endParaRPr>
          </a:p>
          <a:p>
            <a:endParaRPr lang="nl-NL" sz="2400" dirty="0">
              <a:solidFill>
                <a:srgbClr val="000066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0908706" y="4386352"/>
            <a:ext cx="914400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44" tIns="41323" rIns="82644" bIns="41323"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467544" y="1463579"/>
            <a:ext cx="56166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endParaRPr lang="nl-NL" sz="2200" dirty="0">
              <a:solidFill>
                <a:schemeClr val="tx2"/>
              </a:solidFill>
            </a:endParaRPr>
          </a:p>
        </p:txBody>
      </p:sp>
      <p:pic>
        <p:nvPicPr>
          <p:cNvPr id="4100" name="Picture 4" descr="https://lh5.googleusercontent.com/L9z-C0NTjNWeaEeRsHQ-MOzvV7PLHLZFxa_MR8cuGKOi0yu9culDvADaQ8M8Ztd_cpCoIlN4dyuyyjAo93ettpXXu26FDjKEi3gNV2cCJpXi4XvY8eOFpMB4kuPMutoM5Y7MZFt_Lx1kc3I_S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8407"/>
            <a:ext cx="21240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086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fgeronde rechthoek 11"/>
          <p:cNvSpPr/>
          <p:nvPr/>
        </p:nvSpPr>
        <p:spPr>
          <a:xfrm>
            <a:off x="395538" y="1210801"/>
            <a:ext cx="5544614" cy="3587034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44" tIns="41323" rIns="82644" bIns="41323"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  Klachten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marL="321396" indent="0" algn="ctr">
              <a:buNone/>
              <a:tabLst>
                <a:tab pos="3241219" algn="l"/>
              </a:tabLst>
            </a:pPr>
            <a:r>
              <a:rPr lang="nl-NL" dirty="0">
                <a:solidFill>
                  <a:schemeClr val="tx2"/>
                </a:solidFill>
              </a:rPr>
              <a:t> </a:t>
            </a:r>
          </a:p>
          <a:p>
            <a:pPr marL="1621326" indent="0">
              <a:buNone/>
              <a:tabLst>
                <a:tab pos="3241219" algn="l"/>
              </a:tabLst>
            </a:pPr>
            <a:endParaRPr lang="nl-NL" dirty="0">
              <a:solidFill>
                <a:schemeClr val="tx2"/>
              </a:solidFill>
            </a:endParaRPr>
          </a:p>
          <a:p>
            <a:pPr marL="321396" indent="0" algn="ctr">
              <a:buNone/>
              <a:tabLst>
                <a:tab pos="3241219" algn="l"/>
              </a:tabLst>
            </a:pPr>
            <a:endParaRPr lang="nl-NL" dirty="0">
              <a:solidFill>
                <a:schemeClr val="tx2"/>
              </a:solidFill>
            </a:endParaRPr>
          </a:p>
          <a:p>
            <a:pPr marL="321396" indent="0" algn="ctr">
              <a:buNone/>
              <a:tabLst>
                <a:tab pos="3241219" algn="l"/>
              </a:tabLst>
            </a:pPr>
            <a:endParaRPr lang="nl-NL" dirty="0">
              <a:solidFill>
                <a:schemeClr val="tx2"/>
              </a:solidFill>
            </a:endParaRPr>
          </a:p>
          <a:p>
            <a:pPr marL="321396" indent="0" algn="ctr">
              <a:buNone/>
              <a:tabLst>
                <a:tab pos="3241219" algn="l"/>
              </a:tabLst>
            </a:pPr>
            <a:endParaRPr lang="nl-NL" dirty="0">
              <a:solidFill>
                <a:schemeClr val="tx2"/>
              </a:solidFill>
            </a:endParaRPr>
          </a:p>
          <a:p>
            <a:pPr marL="321396" indent="0" algn="ctr">
              <a:buNone/>
              <a:tabLst>
                <a:tab pos="3241219" algn="l"/>
              </a:tabLst>
            </a:pPr>
            <a:endParaRPr lang="nl-NL" dirty="0">
              <a:solidFill>
                <a:schemeClr val="tx2"/>
              </a:solidFill>
            </a:endParaRPr>
          </a:p>
          <a:p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647567" y="974759"/>
            <a:ext cx="5040555" cy="3823073"/>
          </a:xfrm>
        </p:spPr>
        <p:txBody>
          <a:bodyPr>
            <a:normAutofit/>
          </a:bodyPr>
          <a:lstStyle/>
          <a:p>
            <a:endParaRPr lang="nl-NL" sz="1800" dirty="0">
              <a:solidFill>
                <a:srgbClr val="1F497D"/>
              </a:solidFill>
            </a:endParaRPr>
          </a:p>
          <a:p>
            <a:pPr marL="0" indent="0">
              <a:buNone/>
            </a:pPr>
            <a:r>
              <a:rPr lang="nl-NL" sz="1800" dirty="0">
                <a:solidFill>
                  <a:srgbClr val="1F497D"/>
                </a:solidFill>
              </a:rPr>
              <a:t>Wij doen onze uiterste best om u zo goed mogelijk van dienst te zijn. Toch is het mogelijk dat u ergens ontevreden over bent. </a:t>
            </a:r>
          </a:p>
          <a:p>
            <a:pPr marL="0" indent="0">
              <a:buNone/>
            </a:pPr>
            <a:endParaRPr lang="nl-NL" sz="1800" dirty="0">
              <a:solidFill>
                <a:srgbClr val="1F497D"/>
              </a:solidFill>
            </a:endParaRPr>
          </a:p>
          <a:p>
            <a:pPr marL="0" indent="0">
              <a:buNone/>
            </a:pPr>
            <a:r>
              <a:rPr lang="nl-NL" sz="1800" dirty="0">
                <a:solidFill>
                  <a:srgbClr val="1F497D"/>
                </a:solidFill>
              </a:rPr>
              <a:t>De eerste stap is om dit persoonlijk te bespreken met één van onze apothekers. Daarnaast vindt u onze klachtenregeling op de website. </a:t>
            </a:r>
          </a:p>
          <a:p>
            <a:pPr marL="0" indent="0">
              <a:buNone/>
            </a:pPr>
            <a:endParaRPr lang="nl-NL" sz="1800" dirty="0">
              <a:solidFill>
                <a:srgbClr val="1F497D"/>
              </a:solidFill>
            </a:endParaRPr>
          </a:p>
          <a:p>
            <a:pPr marL="0" indent="0">
              <a:buNone/>
            </a:pPr>
            <a:r>
              <a:rPr lang="nl-NL" sz="1800" dirty="0">
                <a:solidFill>
                  <a:srgbClr val="1F497D"/>
                </a:solidFill>
              </a:rPr>
              <a:t>Wilt u uw suggestie/klacht melden per e-mail? Mail naar: </a:t>
            </a:r>
            <a:r>
              <a:rPr lang="nl-NL" sz="1800" b="1" dirty="0">
                <a:solidFill>
                  <a:srgbClr val="33CCCC"/>
                </a:solidFill>
              </a:rPr>
              <a:t>info@apotheekstevenshof.nl</a:t>
            </a:r>
          </a:p>
          <a:p>
            <a:pPr marL="0" indent="0">
              <a:buNone/>
            </a:pPr>
            <a:endParaRPr lang="nl-NL" sz="1800" dirty="0">
              <a:solidFill>
                <a:srgbClr val="1F497D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0908706" y="4386352"/>
            <a:ext cx="914400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44" tIns="41323" rIns="82644" bIns="41323" rtlCol="0" anchor="ctr"/>
          <a:lstStyle/>
          <a:p>
            <a:pPr algn="ctr"/>
            <a:endParaRPr lang="nl-NL"/>
          </a:p>
        </p:txBody>
      </p:sp>
      <p:pic>
        <p:nvPicPr>
          <p:cNvPr id="11266" name="Picture 2" descr="https://lh5.googleusercontent.com/L9z-C0NTjNWeaEeRsHQ-MOzvV7PLHLZFxa_MR8cuGKOi0yu9culDvADaQ8M8Ztd_cpCoIlN4dyuyyjAo93ettpXXu26FDjKEi3gNV2cCJpXi4XvY8eOFpMB4kuPMutoM5Y7MZFt_Lx1kc3I_S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8901"/>
            <a:ext cx="21240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719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fgeronde rechthoek 11"/>
          <p:cNvSpPr/>
          <p:nvPr/>
        </p:nvSpPr>
        <p:spPr>
          <a:xfrm>
            <a:off x="395538" y="1210801"/>
            <a:ext cx="5544614" cy="3587034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44" tIns="41323" rIns="82644" bIns="41323"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Buddy’s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41417" y="1307082"/>
            <a:ext cx="5370587" cy="3394472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  <a:tabLst>
                <a:tab pos="3241219" algn="l"/>
              </a:tabLst>
            </a:pPr>
            <a:r>
              <a:rPr lang="nl-NL" sz="1800" dirty="0">
                <a:solidFill>
                  <a:srgbClr val="1F497D"/>
                </a:solidFill>
              </a:rPr>
              <a:t>Voor mensen met intensieve of complexe zorg werken wij met apotheekbuddy’s. </a:t>
            </a:r>
          </a:p>
          <a:p>
            <a:pPr marL="0" indent="0">
              <a:buNone/>
              <a:tabLst>
                <a:tab pos="3241219" algn="l"/>
              </a:tabLst>
            </a:pPr>
            <a:endParaRPr lang="nl-NL" sz="1800" dirty="0">
              <a:solidFill>
                <a:srgbClr val="1F497D"/>
              </a:solidFill>
            </a:endParaRPr>
          </a:p>
          <a:p>
            <a:pPr marL="0" indent="0">
              <a:buNone/>
              <a:tabLst>
                <a:tab pos="3241219" algn="l"/>
              </a:tabLst>
            </a:pPr>
            <a:r>
              <a:rPr lang="nl-NL" sz="1800" dirty="0">
                <a:solidFill>
                  <a:srgbClr val="1F497D"/>
                </a:solidFill>
              </a:rPr>
              <a:t>De apotheekbuddy’s zijn vaste contactpersonen binnen onze apotheek</a:t>
            </a:r>
            <a:r>
              <a:rPr lang="nl-NL" dirty="0"/>
              <a:t> </a:t>
            </a:r>
            <a:r>
              <a:rPr lang="nl-NL" sz="1800" dirty="0">
                <a:solidFill>
                  <a:srgbClr val="1F497D"/>
                </a:solidFill>
              </a:rPr>
              <a:t>en werken in duo’s. Zij zijn altijd op de hoogte van de persoonlijke situatie. </a:t>
            </a:r>
          </a:p>
          <a:p>
            <a:pPr marL="0" indent="0">
              <a:buNone/>
              <a:tabLst>
                <a:tab pos="3241219" algn="l"/>
              </a:tabLst>
            </a:pPr>
            <a:endParaRPr lang="nl-NL" sz="1800" dirty="0">
              <a:solidFill>
                <a:srgbClr val="1F497D"/>
              </a:solidFill>
            </a:endParaRPr>
          </a:p>
          <a:p>
            <a:pPr marL="0" indent="0">
              <a:buNone/>
              <a:tabLst>
                <a:tab pos="3241219" algn="l"/>
              </a:tabLst>
            </a:pPr>
            <a:r>
              <a:rPr lang="nl-NL" sz="1800" dirty="0">
                <a:solidFill>
                  <a:srgbClr val="1F497D"/>
                </a:solidFill>
              </a:rPr>
              <a:t>Apotheekbuddy’s zijn gespecialiseerd in complexe zorg en hebben veel kennis van hulpmiddelen en drinkvoeding.  </a:t>
            </a:r>
          </a:p>
          <a:p>
            <a:pPr marL="321396" indent="0" algn="ctr">
              <a:buNone/>
              <a:tabLst>
                <a:tab pos="3241219" algn="l"/>
              </a:tabLst>
            </a:pPr>
            <a:endParaRPr lang="nl-NL" dirty="0">
              <a:solidFill>
                <a:schemeClr val="tx2"/>
              </a:solidFill>
            </a:endParaRPr>
          </a:p>
          <a:p>
            <a:pPr marL="321396" indent="0" algn="ctr">
              <a:buNone/>
              <a:tabLst>
                <a:tab pos="3241219" algn="l"/>
              </a:tabLst>
            </a:pPr>
            <a:endParaRPr lang="nl-NL" dirty="0">
              <a:solidFill>
                <a:schemeClr val="tx2"/>
              </a:solidFill>
            </a:endParaRPr>
          </a:p>
          <a:p>
            <a:pPr marL="321396" indent="0" algn="ctr">
              <a:buNone/>
              <a:tabLst>
                <a:tab pos="3241219" algn="l"/>
              </a:tabLst>
            </a:pPr>
            <a:endParaRPr lang="nl-NL" dirty="0">
              <a:solidFill>
                <a:schemeClr val="tx2"/>
              </a:solidFill>
            </a:endParaRPr>
          </a:p>
          <a:p>
            <a:pPr marL="321396" indent="0" algn="ctr">
              <a:buNone/>
              <a:tabLst>
                <a:tab pos="3241219" algn="l"/>
              </a:tabLst>
            </a:pPr>
            <a:endParaRPr lang="nl-NL" dirty="0">
              <a:solidFill>
                <a:schemeClr val="tx2"/>
              </a:solidFill>
            </a:endParaRPr>
          </a:p>
          <a:p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0908706" y="4386352"/>
            <a:ext cx="914400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44" tIns="41323" rIns="82644" bIns="41323" rtlCol="0" anchor="ctr"/>
          <a:lstStyle/>
          <a:p>
            <a:pPr algn="ctr"/>
            <a:endParaRPr lang="nl-NL"/>
          </a:p>
        </p:txBody>
      </p:sp>
      <p:pic>
        <p:nvPicPr>
          <p:cNvPr id="11266" name="Picture 2" descr="https://lh5.googleusercontent.com/L9z-C0NTjNWeaEeRsHQ-MOzvV7PLHLZFxa_MR8cuGKOi0yu9culDvADaQ8M8Ztd_cpCoIlN4dyuyyjAo93ettpXXu26FDjKEi3gNV2cCJpXi4XvY8eOFpMB4kuPMutoM5Y7MZFt_Lx1kc3I_S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7504"/>
            <a:ext cx="21240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872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C3B639-AA03-AC36-B132-2BA98CE08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2B2559-40BE-AF6C-82B1-901F26FA81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ADFA8D-3511-F82D-5850-8ADA5E21A0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81112D3-0656-EC6A-5AE6-B35DC4C1B6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50" t="17784" r="31888" b="6580"/>
          <a:stretch/>
        </p:blipFill>
        <p:spPr>
          <a:xfrm>
            <a:off x="179512" y="176292"/>
            <a:ext cx="6624736" cy="47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50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8A4BBF-053C-9A21-7D32-6F6BCF1D4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59E827-ABD6-FD98-79DE-75E5D00120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6115353-960A-0625-9095-EE9108B26D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9A077C8-21B5-CCC3-E5E1-826C0E1AA5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2" t="20657" r="32676" b="10652"/>
          <a:stretch/>
        </p:blipFill>
        <p:spPr>
          <a:xfrm>
            <a:off x="107504" y="366912"/>
            <a:ext cx="6984776" cy="456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33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fgeronde rechthoek 11"/>
          <p:cNvSpPr/>
          <p:nvPr/>
        </p:nvSpPr>
        <p:spPr>
          <a:xfrm>
            <a:off x="390339" y="1217853"/>
            <a:ext cx="5837845" cy="3587034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44" tIns="41323" rIns="82644" bIns="41323"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2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Apothekers</a:t>
            </a:r>
            <a:endParaRPr lang="nl-NL" sz="18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0908706" y="4386352"/>
            <a:ext cx="914400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44" tIns="41323" rIns="82644" bIns="41323"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600203" y="389925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1" dirty="0">
                <a:solidFill>
                  <a:srgbClr val="1F497D"/>
                </a:solidFill>
              </a:rPr>
              <a:t>Henk-Frans Kwint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3174488" y="4083918"/>
            <a:ext cx="16855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800" dirty="0">
              <a:solidFill>
                <a:schemeClr val="tx2">
                  <a:lumMod val="75000"/>
                </a:schemeClr>
              </a:solidFill>
            </a:endParaRPr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5783080" y="4587974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695" y="2203543"/>
            <a:ext cx="16827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6228184" y="3291830"/>
            <a:ext cx="1504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1028" name="Picture 4" descr="http://www.apotheekstevenshof.nl/sites/www.apotheekstevenshof.nl/files/styles/medium/public/team/HenkFransKwint.jpg?itok=g_6KKvQ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3" y="1569040"/>
            <a:ext cx="13906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vak 19"/>
          <p:cNvSpPr txBox="1"/>
          <p:nvPr/>
        </p:nvSpPr>
        <p:spPr>
          <a:xfrm>
            <a:off x="2421435" y="389925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1" dirty="0">
                <a:solidFill>
                  <a:srgbClr val="1F497D"/>
                </a:solidFill>
              </a:rPr>
              <a:t>Annemarie Trapman</a:t>
            </a:r>
          </a:p>
        </p:txBody>
      </p:sp>
      <p:pic>
        <p:nvPicPr>
          <p:cNvPr id="1032" name="Picture 8" descr="https://lh5.googleusercontent.com/L9z-C0NTjNWeaEeRsHQ-MOzvV7PLHLZFxa_MR8cuGKOi0yu9culDvADaQ8M8Ztd_cpCoIlN4dyuyyjAo93ettpXXu26FDjKEi3gNV2cCJpXi4XvY8eOFpMB4kuPMutoM5Y7MZFt_Lx1kc3I_S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109" y="291025"/>
            <a:ext cx="21240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vak 14"/>
          <p:cNvSpPr txBox="1"/>
          <p:nvPr/>
        </p:nvSpPr>
        <p:spPr>
          <a:xfrm>
            <a:off x="4146596" y="389925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1" dirty="0">
                <a:solidFill>
                  <a:srgbClr val="1F497D"/>
                </a:solidFill>
              </a:rPr>
              <a:t>Gert Baas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2592" y="1569040"/>
            <a:ext cx="1398851" cy="209550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r="9049"/>
          <a:stretch/>
        </p:blipFill>
        <p:spPr>
          <a:xfrm>
            <a:off x="2637458" y="1569041"/>
            <a:ext cx="1496549" cy="2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44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fgeronde rechthoek 11"/>
          <p:cNvSpPr/>
          <p:nvPr/>
        </p:nvSpPr>
        <p:spPr>
          <a:xfrm>
            <a:off x="390339" y="1217853"/>
            <a:ext cx="5837845" cy="3587034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44" tIns="41323" rIns="82644" bIns="41323"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2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Apothekers</a:t>
            </a:r>
            <a:endParaRPr lang="nl-NL" sz="18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0908706" y="4386352"/>
            <a:ext cx="914400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44" tIns="41323" rIns="82644" bIns="41323"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3174488" y="4083918"/>
            <a:ext cx="16855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800" dirty="0">
              <a:solidFill>
                <a:schemeClr val="tx2">
                  <a:lumMod val="75000"/>
                </a:schemeClr>
              </a:solidFill>
            </a:endParaRPr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5783080" y="4587974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695" y="2203543"/>
            <a:ext cx="16827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6228184" y="3291830"/>
            <a:ext cx="1504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1032" name="Picture 8" descr="https://lh5.googleusercontent.com/L9z-C0NTjNWeaEeRsHQ-MOzvV7PLHLZFxa_MR8cuGKOi0yu9culDvADaQ8M8Ztd_cpCoIlN4dyuyyjAo93ettpXXu26FDjKEi3gNV2cCJpXi4XvY8eOFpMB4kuPMutoM5Y7MZFt_Lx1kc3I_S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109" y="291025"/>
            <a:ext cx="21240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vak 14"/>
          <p:cNvSpPr txBox="1"/>
          <p:nvPr/>
        </p:nvSpPr>
        <p:spPr>
          <a:xfrm>
            <a:off x="4146596" y="389925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1" dirty="0">
                <a:solidFill>
                  <a:srgbClr val="1F497D"/>
                </a:solidFill>
              </a:rPr>
              <a:t>Sanne Bakker</a:t>
            </a:r>
          </a:p>
        </p:txBody>
      </p:sp>
      <p:pic>
        <p:nvPicPr>
          <p:cNvPr id="16" name="Picture 4" descr="http://www.apotheekstevenshof.nl/sites/www.apotheekstevenshof.nl/files/styles/medium/public/team/Adrianne.jpg?itok=o7RzV82r">
            <a:extLst>
              <a:ext uri="{FF2B5EF4-FFF2-40B4-BE49-F238E27FC236}">
                <a16:creationId xmlns:a16="http://schemas.microsoft.com/office/drawing/2014/main" id="{BB356090-F3CC-810F-981C-746C2751C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34117"/>
            <a:ext cx="14001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apotheekstevenshof.nl/sites/www.apotheekstevenshof.nl/files/styles/medium/public/team/AnneMargreeth.jpg?itok=5YA64Upk">
            <a:extLst>
              <a:ext uri="{FF2B5EF4-FFF2-40B4-BE49-F238E27FC236}">
                <a16:creationId xmlns:a16="http://schemas.microsoft.com/office/drawing/2014/main" id="{12A1D502-A36F-347F-B707-B372B56B8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603" y="1523999"/>
            <a:ext cx="13906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1DD122F4-9B49-2E0D-9A24-06BCBD1E084B}"/>
              </a:ext>
            </a:extLst>
          </p:cNvPr>
          <p:cNvSpPr txBox="1"/>
          <p:nvPr/>
        </p:nvSpPr>
        <p:spPr>
          <a:xfrm>
            <a:off x="483555" y="390309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1" dirty="0">
                <a:solidFill>
                  <a:srgbClr val="1F497D"/>
                </a:solidFill>
              </a:rPr>
              <a:t>Adrianne Faber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031BA737-E023-3B25-E078-8D21742C473A}"/>
              </a:ext>
            </a:extLst>
          </p:cNvPr>
          <p:cNvSpPr txBox="1"/>
          <p:nvPr/>
        </p:nvSpPr>
        <p:spPr>
          <a:xfrm>
            <a:off x="2165066" y="3892979"/>
            <a:ext cx="2444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1" dirty="0">
                <a:solidFill>
                  <a:srgbClr val="1F497D"/>
                </a:solidFill>
              </a:rPr>
              <a:t>Anne-Margreeth </a:t>
            </a:r>
          </a:p>
          <a:p>
            <a:pPr algn="ctr"/>
            <a:r>
              <a:rPr lang="nl-NL" sz="1800" b="1" dirty="0">
                <a:solidFill>
                  <a:srgbClr val="1F497D"/>
                </a:solidFill>
              </a:rPr>
              <a:t>Krijger</a:t>
            </a:r>
          </a:p>
        </p:txBody>
      </p:sp>
      <p:pic>
        <p:nvPicPr>
          <p:cNvPr id="9" name="Afbeelding 8" descr="Afbeelding met binnen&#10;&#10;Automatisch gegenereerde beschrijving">
            <a:extLst>
              <a:ext uri="{FF2B5EF4-FFF2-40B4-BE49-F238E27FC236}">
                <a16:creationId xmlns:a16="http://schemas.microsoft.com/office/drawing/2014/main" id="{478D6E55-DC81-B2D6-FE64-87344309532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5" t="13251" r="3577" b="16905"/>
          <a:stretch/>
        </p:blipFill>
        <p:spPr>
          <a:xfrm rot="5400000">
            <a:off x="4077872" y="1905995"/>
            <a:ext cx="2207790" cy="138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85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fgeronde rechthoek 11"/>
          <p:cNvSpPr/>
          <p:nvPr/>
        </p:nvSpPr>
        <p:spPr>
          <a:xfrm>
            <a:off x="539552" y="1200151"/>
            <a:ext cx="5328592" cy="308914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44" tIns="41323" rIns="82644" bIns="41323"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nl-NL" sz="32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nl-NL" sz="24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Openingstijden en contact</a:t>
            </a:r>
            <a:endParaRPr lang="nl-NL" sz="32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marL="321396" indent="0" algn="ctr">
              <a:buNone/>
              <a:tabLst>
                <a:tab pos="3241219" algn="l"/>
              </a:tabLst>
            </a:pPr>
            <a:r>
              <a:rPr lang="nl-NL" dirty="0">
                <a:solidFill>
                  <a:schemeClr val="tx2"/>
                </a:solidFill>
              </a:rPr>
              <a:t> </a:t>
            </a:r>
          </a:p>
          <a:p>
            <a:pPr marL="1621326" indent="0">
              <a:buNone/>
              <a:tabLst>
                <a:tab pos="3241219" algn="l"/>
              </a:tabLst>
            </a:pPr>
            <a:endParaRPr lang="nl-NL" dirty="0">
              <a:solidFill>
                <a:schemeClr val="tx2"/>
              </a:solidFill>
            </a:endParaRPr>
          </a:p>
          <a:p>
            <a:pPr marL="321396" indent="0" algn="ctr">
              <a:buNone/>
              <a:tabLst>
                <a:tab pos="3241219" algn="l"/>
              </a:tabLst>
            </a:pPr>
            <a:endParaRPr lang="nl-NL" dirty="0">
              <a:solidFill>
                <a:schemeClr val="tx2"/>
              </a:solidFill>
            </a:endParaRPr>
          </a:p>
          <a:p>
            <a:pPr marL="321396" indent="0" algn="ctr">
              <a:buNone/>
              <a:tabLst>
                <a:tab pos="3241219" algn="l"/>
              </a:tabLst>
            </a:pPr>
            <a:endParaRPr lang="nl-NL" dirty="0">
              <a:solidFill>
                <a:schemeClr val="tx2"/>
              </a:solidFill>
            </a:endParaRPr>
          </a:p>
          <a:p>
            <a:pPr marL="321396" indent="0" algn="ctr">
              <a:buNone/>
              <a:tabLst>
                <a:tab pos="3241219" algn="l"/>
              </a:tabLst>
            </a:pPr>
            <a:endParaRPr lang="nl-NL" dirty="0">
              <a:solidFill>
                <a:schemeClr val="tx2"/>
              </a:solidFill>
            </a:endParaRPr>
          </a:p>
          <a:p>
            <a:pPr marL="321396" indent="0" algn="ctr">
              <a:buNone/>
              <a:tabLst>
                <a:tab pos="3241219" algn="l"/>
              </a:tabLst>
            </a:pPr>
            <a:endParaRPr lang="nl-NL" dirty="0">
              <a:solidFill>
                <a:schemeClr val="tx2"/>
              </a:solidFill>
            </a:endParaRPr>
          </a:p>
          <a:p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683568" y="1200151"/>
            <a:ext cx="5256584" cy="2739751"/>
          </a:xfrm>
        </p:spPr>
        <p:txBody>
          <a:bodyPr>
            <a:noAutofit/>
          </a:bodyPr>
          <a:lstStyle/>
          <a:p>
            <a:endParaRPr lang="nl-NL" sz="1400" b="1" dirty="0">
              <a:solidFill>
                <a:srgbClr val="1F497D"/>
              </a:solidFill>
            </a:endParaRPr>
          </a:p>
          <a:p>
            <a:pPr marL="0" indent="0">
              <a:buNone/>
            </a:pPr>
            <a:r>
              <a:rPr lang="nl-NL" sz="1800" b="1" dirty="0">
                <a:solidFill>
                  <a:srgbClr val="1F497D"/>
                </a:solidFill>
              </a:rPr>
              <a:t>open: 		</a:t>
            </a:r>
            <a:r>
              <a:rPr lang="nl-NL" sz="1800" dirty="0">
                <a:solidFill>
                  <a:srgbClr val="1F497D"/>
                </a:solidFill>
              </a:rPr>
              <a:t>ma t/m vr:  8.00 – 18.00 uur</a:t>
            </a:r>
          </a:p>
          <a:p>
            <a:pPr marL="0" indent="0">
              <a:buNone/>
            </a:pPr>
            <a:r>
              <a:rPr lang="nl-NL" sz="1800" dirty="0">
                <a:solidFill>
                  <a:srgbClr val="1F497D"/>
                </a:solidFill>
              </a:rPr>
              <a:t>		</a:t>
            </a:r>
          </a:p>
          <a:p>
            <a:pPr marL="0" indent="0">
              <a:buNone/>
            </a:pPr>
            <a:r>
              <a:rPr lang="nl-NL" sz="1800" b="1" dirty="0">
                <a:solidFill>
                  <a:srgbClr val="1F497D"/>
                </a:solidFill>
              </a:rPr>
              <a:t>telefoon:		</a:t>
            </a:r>
            <a:r>
              <a:rPr lang="nl-NL" sz="1800" dirty="0">
                <a:solidFill>
                  <a:srgbClr val="1F497D"/>
                </a:solidFill>
              </a:rPr>
              <a:t>071 - 576 63 11</a:t>
            </a:r>
          </a:p>
          <a:p>
            <a:pPr marL="0" indent="0">
              <a:buNone/>
            </a:pPr>
            <a:endParaRPr lang="nl-NL" sz="1800" dirty="0">
              <a:solidFill>
                <a:srgbClr val="1F497D"/>
              </a:solidFill>
            </a:endParaRPr>
          </a:p>
          <a:p>
            <a:pPr marL="0" indent="0">
              <a:buNone/>
            </a:pPr>
            <a:r>
              <a:rPr lang="nl-NL" sz="1800" b="1" dirty="0">
                <a:solidFill>
                  <a:srgbClr val="1F497D"/>
                </a:solidFill>
              </a:rPr>
              <a:t>mail:		</a:t>
            </a:r>
            <a:r>
              <a:rPr lang="nl-NL" sz="1800" dirty="0">
                <a:solidFill>
                  <a:srgbClr val="1F497D"/>
                </a:solidFill>
              </a:rPr>
              <a:t>info@apotheekstevenshof.nl </a:t>
            </a:r>
          </a:p>
          <a:p>
            <a:pPr marL="0" indent="0">
              <a:buNone/>
            </a:pPr>
            <a:r>
              <a:rPr lang="nl-NL" sz="1800" b="1" dirty="0">
                <a:solidFill>
                  <a:srgbClr val="1F497D"/>
                </a:solidFill>
              </a:rPr>
              <a:t>website: 		</a:t>
            </a:r>
            <a:r>
              <a:rPr lang="nl-NL" sz="1800" dirty="0">
                <a:solidFill>
                  <a:srgbClr val="1F497D"/>
                </a:solidFill>
              </a:rPr>
              <a:t>www.apotheekstevenshof.nl </a:t>
            </a:r>
            <a:r>
              <a:rPr lang="nl-NL" sz="1800" b="1" dirty="0">
                <a:solidFill>
                  <a:srgbClr val="1F497D"/>
                </a:solidFill>
              </a:rPr>
              <a:t>	</a:t>
            </a:r>
            <a:endParaRPr lang="nl-NL" sz="1800" dirty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rgbClr val="1F497D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0908706" y="4386352"/>
            <a:ext cx="914400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44" tIns="41323" rIns="82644" bIns="41323" rtlCol="0" anchor="ctr"/>
          <a:lstStyle/>
          <a:p>
            <a:pPr algn="ctr"/>
            <a:endParaRPr lang="nl-NL"/>
          </a:p>
        </p:txBody>
      </p:sp>
      <p:pic>
        <p:nvPicPr>
          <p:cNvPr id="10242" name="Picture 2" descr="https://lh5.googleusercontent.com/L9z-C0NTjNWeaEeRsHQ-MOzvV7PLHLZFxa_MR8cuGKOi0yu9culDvADaQ8M8Ztd_cpCoIlN4dyuyyjAo93ettpXXu26FDjKEi3gNV2cCJpXi4XvY8eOFpMB4kuPMutoM5Y7MZFt_Lx1kc3I_S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3478"/>
            <a:ext cx="21240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87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fgeronde rechthoek 11"/>
          <p:cNvSpPr/>
          <p:nvPr/>
        </p:nvSpPr>
        <p:spPr>
          <a:xfrm>
            <a:off x="395538" y="1210801"/>
            <a:ext cx="5472606" cy="3587034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44" tIns="41323" rIns="82644" bIns="41323"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3096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nl-NL" sz="32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  Bezorgtijden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marL="321396" indent="0" algn="ctr">
              <a:buNone/>
              <a:tabLst>
                <a:tab pos="3241219" algn="l"/>
              </a:tabLst>
            </a:pPr>
            <a:r>
              <a:rPr lang="nl-NL" dirty="0">
                <a:solidFill>
                  <a:schemeClr val="tx2"/>
                </a:solidFill>
              </a:rPr>
              <a:t> </a:t>
            </a:r>
          </a:p>
          <a:p>
            <a:pPr marL="1621326" indent="0">
              <a:buNone/>
              <a:tabLst>
                <a:tab pos="3241219" algn="l"/>
              </a:tabLst>
            </a:pPr>
            <a:endParaRPr lang="nl-NL" dirty="0">
              <a:solidFill>
                <a:schemeClr val="tx2"/>
              </a:solidFill>
            </a:endParaRPr>
          </a:p>
          <a:p>
            <a:pPr marL="321396" indent="0" algn="ctr">
              <a:buNone/>
              <a:tabLst>
                <a:tab pos="3241219" algn="l"/>
              </a:tabLst>
            </a:pPr>
            <a:endParaRPr lang="nl-NL" dirty="0">
              <a:solidFill>
                <a:schemeClr val="tx2"/>
              </a:solidFill>
            </a:endParaRPr>
          </a:p>
          <a:p>
            <a:pPr marL="321396" indent="0" algn="ctr">
              <a:buNone/>
              <a:tabLst>
                <a:tab pos="3241219" algn="l"/>
              </a:tabLst>
            </a:pPr>
            <a:endParaRPr lang="nl-NL" dirty="0">
              <a:solidFill>
                <a:schemeClr val="tx2"/>
              </a:solidFill>
            </a:endParaRPr>
          </a:p>
          <a:p>
            <a:pPr marL="321396" indent="0" algn="ctr">
              <a:buNone/>
              <a:tabLst>
                <a:tab pos="3241219" algn="l"/>
              </a:tabLst>
            </a:pPr>
            <a:endParaRPr lang="nl-NL" dirty="0">
              <a:solidFill>
                <a:schemeClr val="tx2"/>
              </a:solidFill>
            </a:endParaRPr>
          </a:p>
          <a:p>
            <a:pPr marL="321396" indent="0" algn="ctr">
              <a:buNone/>
              <a:tabLst>
                <a:tab pos="3241219" algn="l"/>
              </a:tabLst>
            </a:pPr>
            <a:endParaRPr lang="nl-NL" dirty="0">
              <a:solidFill>
                <a:schemeClr val="tx2"/>
              </a:solidFill>
            </a:endParaRPr>
          </a:p>
          <a:p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899597" y="1273882"/>
            <a:ext cx="5472603" cy="34576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rgbClr val="1F497D"/>
                </a:solidFill>
              </a:rPr>
              <a:t>Gedurende de onderstaande tijden beschikt Apotheek Stevenshof over een gratis bezorgservice.</a:t>
            </a:r>
          </a:p>
          <a:p>
            <a:pPr marL="0" indent="0">
              <a:buNone/>
            </a:pPr>
            <a:endParaRPr lang="nl-NL" sz="1400" b="1" dirty="0">
              <a:solidFill>
                <a:srgbClr val="1F497D"/>
              </a:solidFill>
            </a:endParaRPr>
          </a:p>
          <a:p>
            <a:pPr marL="0" indent="0">
              <a:buNone/>
            </a:pPr>
            <a:r>
              <a:rPr lang="nl-NL" sz="2000" b="1" dirty="0">
                <a:solidFill>
                  <a:srgbClr val="1F497D"/>
                </a:solidFill>
              </a:rPr>
              <a:t>maandag: 	</a:t>
            </a:r>
            <a:r>
              <a:rPr lang="nl-NL" sz="2000" dirty="0">
                <a:solidFill>
                  <a:srgbClr val="1F497D"/>
                </a:solidFill>
              </a:rPr>
              <a:t>14:00 – 18:00 uur	</a:t>
            </a:r>
          </a:p>
          <a:p>
            <a:pPr marL="0" indent="0">
              <a:buNone/>
            </a:pPr>
            <a:r>
              <a:rPr lang="nl-NL" sz="2000" b="1" dirty="0">
                <a:solidFill>
                  <a:srgbClr val="1F497D"/>
                </a:solidFill>
              </a:rPr>
              <a:t>dinsdag:		</a:t>
            </a:r>
            <a:r>
              <a:rPr lang="nl-NL" sz="2000" dirty="0">
                <a:solidFill>
                  <a:srgbClr val="1F497D"/>
                </a:solidFill>
              </a:rPr>
              <a:t>13:00 – 18:00 uur	</a:t>
            </a:r>
          </a:p>
          <a:p>
            <a:pPr marL="0" indent="0">
              <a:buNone/>
            </a:pPr>
            <a:r>
              <a:rPr lang="nl-NL" sz="2000" b="1" dirty="0">
                <a:solidFill>
                  <a:srgbClr val="1F497D"/>
                </a:solidFill>
              </a:rPr>
              <a:t>woensdag:	</a:t>
            </a:r>
            <a:r>
              <a:rPr lang="nl-NL" sz="2000" dirty="0">
                <a:solidFill>
                  <a:srgbClr val="1F497D"/>
                </a:solidFill>
              </a:rPr>
              <a:t>13:00 – 18:00 uur	</a:t>
            </a:r>
            <a:r>
              <a:rPr lang="nl-NL" sz="2000" b="1" dirty="0">
                <a:solidFill>
                  <a:srgbClr val="1F497D"/>
                </a:solidFill>
              </a:rPr>
              <a:t>	</a:t>
            </a:r>
            <a:endParaRPr lang="nl-NL" sz="2000" dirty="0">
              <a:solidFill>
                <a:srgbClr val="1F497D"/>
              </a:solidFill>
            </a:endParaRPr>
          </a:p>
          <a:p>
            <a:pPr marL="0" indent="0">
              <a:buNone/>
            </a:pPr>
            <a:r>
              <a:rPr lang="nl-NL" sz="2000" b="1" dirty="0">
                <a:solidFill>
                  <a:srgbClr val="1F497D"/>
                </a:solidFill>
              </a:rPr>
              <a:t>donderdag: 	</a:t>
            </a:r>
            <a:r>
              <a:rPr lang="nl-NL" sz="2000" dirty="0">
                <a:solidFill>
                  <a:srgbClr val="1F497D"/>
                </a:solidFill>
              </a:rPr>
              <a:t>15:00 – 19:00 uur	</a:t>
            </a:r>
            <a:r>
              <a:rPr lang="nl-NL" sz="2000" b="1" dirty="0">
                <a:solidFill>
                  <a:srgbClr val="1F497D"/>
                </a:solidFill>
              </a:rPr>
              <a:t>	</a:t>
            </a:r>
            <a:endParaRPr lang="nl-NL" sz="2000" dirty="0">
              <a:solidFill>
                <a:srgbClr val="1F497D"/>
              </a:solidFill>
            </a:endParaRPr>
          </a:p>
          <a:p>
            <a:pPr marL="0" indent="0">
              <a:buNone/>
            </a:pPr>
            <a:r>
              <a:rPr lang="nl-NL" sz="2000" b="1" dirty="0">
                <a:solidFill>
                  <a:srgbClr val="1F497D"/>
                </a:solidFill>
              </a:rPr>
              <a:t>vrijdag:		</a:t>
            </a:r>
            <a:r>
              <a:rPr lang="nl-NL" sz="2000" dirty="0">
                <a:solidFill>
                  <a:srgbClr val="1F497D"/>
                </a:solidFill>
              </a:rPr>
              <a:t>14:00 – 18:00 uur</a:t>
            </a:r>
            <a:r>
              <a:rPr lang="nl-NL" sz="2000" b="1" dirty="0">
                <a:solidFill>
                  <a:srgbClr val="1F497D"/>
                </a:solidFill>
              </a:rPr>
              <a:t>	</a:t>
            </a:r>
            <a:endParaRPr lang="nl-NL" sz="2000" dirty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rgbClr val="1F497D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0908706" y="4386352"/>
            <a:ext cx="914400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44" tIns="41323" rIns="82644" bIns="41323" rtlCol="0" anchor="ctr"/>
          <a:lstStyle/>
          <a:p>
            <a:pPr algn="ctr"/>
            <a:endParaRPr lang="nl-NL"/>
          </a:p>
        </p:txBody>
      </p:sp>
      <p:pic>
        <p:nvPicPr>
          <p:cNvPr id="3074" name="Picture 2" descr="https://lh5.googleusercontent.com/L9z-C0NTjNWeaEeRsHQ-MOzvV7PLHLZFxa_MR8cuGKOi0yu9culDvADaQ8M8Ztd_cpCoIlN4dyuyyjAo93ettpXXu26FDjKEi3gNV2cCJpXi4XvY8eOFpMB4kuPMutoM5Y7MZFt_Lx1kc3I_S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069" y="253491"/>
            <a:ext cx="21240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945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lh5.googleusercontent.com/L9z-C0NTjNWeaEeRsHQ-MOzvV7PLHLZFxa_MR8cuGKOi0yu9culDvADaQ8M8Ztd_cpCoIlN4dyuyyjAo93ettpXXu26FDjKEi3gNV2cCJpXi4XvY8eOFpMB4kuPMutoM5Y7MZFt_Lx1kc3I_S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94" y="112305"/>
            <a:ext cx="21240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fgeronde rechthoek 11"/>
          <p:cNvSpPr/>
          <p:nvPr/>
        </p:nvSpPr>
        <p:spPr>
          <a:xfrm>
            <a:off x="395538" y="1210801"/>
            <a:ext cx="5688631" cy="3587034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44" tIns="41323" rIns="82644" bIns="41323"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3" y="307568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nl-NL" sz="24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Medicijn afhaalautomaat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marL="321396" indent="0" algn="ctr">
              <a:buNone/>
              <a:tabLst>
                <a:tab pos="3241219" algn="l"/>
              </a:tabLst>
            </a:pPr>
            <a:r>
              <a:rPr lang="nl-NL" dirty="0">
                <a:solidFill>
                  <a:schemeClr val="tx2"/>
                </a:solidFill>
              </a:rPr>
              <a:t> </a:t>
            </a:r>
          </a:p>
          <a:p>
            <a:pPr marL="1621326" indent="0">
              <a:buNone/>
              <a:tabLst>
                <a:tab pos="3241219" algn="l"/>
              </a:tabLst>
            </a:pPr>
            <a:endParaRPr lang="nl-NL" dirty="0">
              <a:solidFill>
                <a:schemeClr val="tx2"/>
              </a:solidFill>
            </a:endParaRPr>
          </a:p>
          <a:p>
            <a:pPr marL="321396" indent="0" algn="ctr">
              <a:buNone/>
              <a:tabLst>
                <a:tab pos="3241219" algn="l"/>
              </a:tabLst>
            </a:pPr>
            <a:endParaRPr lang="nl-NL" dirty="0">
              <a:solidFill>
                <a:schemeClr val="tx2"/>
              </a:solidFill>
            </a:endParaRPr>
          </a:p>
          <a:p>
            <a:pPr marL="321396" indent="0" algn="ctr">
              <a:buNone/>
              <a:tabLst>
                <a:tab pos="3241219" algn="l"/>
              </a:tabLst>
            </a:pPr>
            <a:endParaRPr lang="nl-NL" dirty="0">
              <a:solidFill>
                <a:schemeClr val="tx2"/>
              </a:solidFill>
            </a:endParaRPr>
          </a:p>
          <a:p>
            <a:pPr marL="321396" indent="0" algn="ctr">
              <a:buNone/>
              <a:tabLst>
                <a:tab pos="3241219" algn="l"/>
              </a:tabLst>
            </a:pPr>
            <a:endParaRPr lang="nl-NL" dirty="0">
              <a:solidFill>
                <a:schemeClr val="tx2"/>
              </a:solidFill>
            </a:endParaRPr>
          </a:p>
          <a:p>
            <a:pPr marL="321396" indent="0" algn="ctr">
              <a:buNone/>
              <a:tabLst>
                <a:tab pos="3241219" algn="l"/>
              </a:tabLst>
            </a:pPr>
            <a:endParaRPr lang="nl-NL" dirty="0">
              <a:solidFill>
                <a:schemeClr val="tx2"/>
              </a:solidFill>
            </a:endParaRPr>
          </a:p>
          <a:p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539552" y="1301757"/>
            <a:ext cx="3744416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rgbClr val="1F497D"/>
                </a:solidFill>
              </a:rPr>
              <a:t>Aanmelden?</a:t>
            </a:r>
          </a:p>
          <a:p>
            <a:pPr marL="0" indent="0">
              <a:buNone/>
            </a:pPr>
            <a:endParaRPr lang="nl-NL" sz="2400" dirty="0">
              <a:solidFill>
                <a:srgbClr val="1F497D"/>
              </a:solidFill>
            </a:endParaRPr>
          </a:p>
          <a:p>
            <a:r>
              <a:rPr lang="nl-NL" sz="2000" dirty="0">
                <a:solidFill>
                  <a:srgbClr val="1F497D"/>
                </a:solidFill>
              </a:rPr>
              <a:t>Door aan de balie u in te schrijven</a:t>
            </a:r>
          </a:p>
          <a:p>
            <a:endParaRPr lang="nl-NL" sz="2000" dirty="0">
              <a:solidFill>
                <a:srgbClr val="1F497D"/>
              </a:solidFill>
            </a:endParaRPr>
          </a:p>
          <a:p>
            <a:r>
              <a:rPr lang="nl-NL" sz="2000" dirty="0">
                <a:solidFill>
                  <a:srgbClr val="1F497D"/>
                </a:solidFill>
              </a:rPr>
              <a:t>Door een e-mail te sturen naar </a:t>
            </a:r>
            <a:r>
              <a:rPr lang="nl-NL" sz="2000" dirty="0">
                <a:solidFill>
                  <a:srgbClr val="1F497D"/>
                </a:solidFill>
                <a:hlinkClick r:id="rId3"/>
              </a:rPr>
              <a:t>info@apotheekstevenshof.nl</a:t>
            </a:r>
            <a:r>
              <a:rPr lang="nl-NL" sz="2000" dirty="0">
                <a:solidFill>
                  <a:srgbClr val="1F497D"/>
                </a:solidFill>
              </a:rPr>
              <a:t> </a:t>
            </a:r>
          </a:p>
          <a:p>
            <a:endParaRPr lang="nl-NL" sz="2000" dirty="0">
              <a:solidFill>
                <a:srgbClr val="1F497D"/>
              </a:solidFill>
            </a:endParaRPr>
          </a:p>
          <a:p>
            <a:pPr marL="1621326" indent="0" algn="r">
              <a:buNone/>
              <a:tabLst>
                <a:tab pos="3241219" algn="l"/>
              </a:tabLst>
            </a:pPr>
            <a:endParaRPr lang="nl-NL" sz="2200" dirty="0">
              <a:solidFill>
                <a:srgbClr val="1F497D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0908706" y="4386352"/>
            <a:ext cx="914400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44" tIns="41323" rIns="82644" bIns="41323"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528" y="1562440"/>
            <a:ext cx="2022993" cy="287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67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fgeronde rechthoek 11"/>
          <p:cNvSpPr/>
          <p:nvPr/>
        </p:nvSpPr>
        <p:spPr>
          <a:xfrm>
            <a:off x="395538" y="1210801"/>
            <a:ext cx="5400598" cy="3587034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44" tIns="41323" rIns="82644" bIns="41323"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8" y="291882"/>
            <a:ext cx="4834880" cy="794961"/>
          </a:xfrm>
        </p:spPr>
        <p:txBody>
          <a:bodyPr>
            <a:normAutofit/>
          </a:bodyPr>
          <a:lstStyle/>
          <a:p>
            <a:pPr algn="l"/>
            <a:r>
              <a:rPr lang="nl-NL" sz="32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Herhaalrecepten</a:t>
            </a:r>
            <a:r>
              <a:rPr lang="nl-NL" sz="36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1"/>
          </p:nvPr>
        </p:nvSpPr>
        <p:spPr>
          <a:xfrm>
            <a:off x="755576" y="1403360"/>
            <a:ext cx="5040560" cy="3184614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rgbClr val="1F497D"/>
                </a:solidFill>
              </a:rPr>
              <a:t>Herhaalrecepten kunnen op verschillende manieren worden aangevraagd: </a:t>
            </a:r>
          </a:p>
          <a:p>
            <a:pPr marL="457200" indent="-457200">
              <a:buAutoNum type="arabicPeriod"/>
            </a:pPr>
            <a:r>
              <a:rPr lang="nl-NL" sz="2000" dirty="0">
                <a:solidFill>
                  <a:srgbClr val="1F497D"/>
                </a:solidFill>
              </a:rPr>
              <a:t>De herhaalreceptenlijn</a:t>
            </a:r>
          </a:p>
          <a:p>
            <a:pPr marL="457200" indent="-457200">
              <a:buAutoNum type="arabicPeriod"/>
            </a:pPr>
            <a:r>
              <a:rPr lang="nl-NL" sz="2000" dirty="0">
                <a:solidFill>
                  <a:srgbClr val="1F497D"/>
                </a:solidFill>
              </a:rPr>
              <a:t>MijnGezondheid.net (online)</a:t>
            </a:r>
          </a:p>
          <a:p>
            <a:pPr marL="457200" indent="-457200">
              <a:buAutoNum type="arabicPeriod"/>
            </a:pPr>
            <a:r>
              <a:rPr lang="nl-NL" sz="2000" dirty="0">
                <a:solidFill>
                  <a:srgbClr val="1F497D"/>
                </a:solidFill>
              </a:rPr>
              <a:t>Via de chronische medicatie service (CMS)</a:t>
            </a:r>
          </a:p>
          <a:p>
            <a:pPr marL="457200" indent="-457200">
              <a:buAutoNum type="arabicPeriod"/>
            </a:pPr>
            <a:r>
              <a:rPr lang="nl-NL" sz="2000" dirty="0">
                <a:solidFill>
                  <a:srgbClr val="1F497D"/>
                </a:solidFill>
              </a:rPr>
              <a:t>Medicatie op rol (baxter)</a:t>
            </a:r>
          </a:p>
        </p:txBody>
      </p:sp>
      <p:sp>
        <p:nvSpPr>
          <p:cNvPr id="4" name="Rechthoek 3"/>
          <p:cNvSpPr/>
          <p:nvPr/>
        </p:nvSpPr>
        <p:spPr>
          <a:xfrm>
            <a:off x="10908706" y="4386352"/>
            <a:ext cx="914400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44" tIns="41323" rIns="82644" bIns="41323" rtlCol="0" anchor="ctr"/>
          <a:lstStyle/>
          <a:p>
            <a:pPr algn="ctr"/>
            <a:endParaRPr lang="nl-NL"/>
          </a:p>
        </p:txBody>
      </p:sp>
      <p:pic>
        <p:nvPicPr>
          <p:cNvPr id="7170" name="Picture 2" descr="https://lh5.googleusercontent.com/L9z-C0NTjNWeaEeRsHQ-MOzvV7PLHLZFxa_MR8cuGKOi0yu9culDvADaQ8M8Ztd_cpCoIlN4dyuyyjAo93ettpXXu26FDjKEi3gNV2cCJpXi4XvY8eOFpMB4kuPMutoM5Y7MZFt_Lx1kc3I_S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9680"/>
            <a:ext cx="21240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965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fgeronde rechthoek 11"/>
          <p:cNvSpPr/>
          <p:nvPr/>
        </p:nvSpPr>
        <p:spPr>
          <a:xfrm>
            <a:off x="395538" y="1154866"/>
            <a:ext cx="5832646" cy="3540367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44" tIns="41323" rIns="82644" bIns="41323"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9761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nl-NL" sz="24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Herhaalreceptenlijn: 071 - 576 62 53</a:t>
            </a:r>
          </a:p>
        </p:txBody>
      </p:sp>
      <p:sp>
        <p:nvSpPr>
          <p:cNvPr id="4" name="Rechthoek 3"/>
          <p:cNvSpPr/>
          <p:nvPr/>
        </p:nvSpPr>
        <p:spPr>
          <a:xfrm>
            <a:off x="10908706" y="4386352"/>
            <a:ext cx="914400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44" tIns="41323" rIns="82644" bIns="41323"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467544" y="1658090"/>
            <a:ext cx="576064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solidFill>
                  <a:srgbClr val="1F497D"/>
                </a:solidFill>
              </a:rPr>
              <a:t>Voor wie</a:t>
            </a:r>
            <a:r>
              <a:rPr lang="nl-NL" sz="2000" dirty="0">
                <a:solidFill>
                  <a:srgbClr val="1F497D"/>
                </a:solidFill>
              </a:rPr>
              <a:t>: 	</a:t>
            </a:r>
            <a:r>
              <a:rPr lang="nl-NL" dirty="0">
                <a:solidFill>
                  <a:srgbClr val="1F497D"/>
                </a:solidFill>
              </a:rPr>
              <a:t>cliënten van Huisartsenpraktijk Stevenshof</a:t>
            </a:r>
            <a:r>
              <a:rPr lang="nl-NL" dirty="0"/>
              <a:t> </a:t>
            </a:r>
          </a:p>
          <a:p>
            <a:endParaRPr lang="nl-NL" dirty="0">
              <a:solidFill>
                <a:srgbClr val="000066"/>
              </a:solidFill>
            </a:endParaRPr>
          </a:p>
          <a:p>
            <a:endParaRPr lang="nl-NL" dirty="0">
              <a:solidFill>
                <a:srgbClr val="000066"/>
              </a:solidFill>
            </a:endParaRPr>
          </a:p>
          <a:p>
            <a:r>
              <a:rPr lang="nl-NL" sz="2000" b="1" dirty="0">
                <a:solidFill>
                  <a:srgbClr val="1F497D"/>
                </a:solidFill>
              </a:rPr>
              <a:t>Wanneer</a:t>
            </a:r>
            <a:r>
              <a:rPr lang="nl-NL" sz="2000" dirty="0">
                <a:solidFill>
                  <a:srgbClr val="1F497D"/>
                </a:solidFill>
              </a:rPr>
              <a:t>: 	</a:t>
            </a:r>
            <a:r>
              <a:rPr lang="nl-NL" dirty="0">
                <a:solidFill>
                  <a:srgbClr val="1F497D"/>
                </a:solidFill>
              </a:rPr>
              <a:t>ma. t/m vrij. tussen 09.00 - 11.00 uur. </a:t>
            </a:r>
          </a:p>
          <a:p>
            <a:r>
              <a:rPr lang="nl-NL" dirty="0">
                <a:solidFill>
                  <a:srgbClr val="1F497D"/>
                </a:solidFill>
              </a:rPr>
              <a:t>	      	afhalen: volgende werkdag na 14.00 </a:t>
            </a:r>
          </a:p>
          <a:p>
            <a:endParaRPr lang="nl-NL" b="1" dirty="0">
              <a:solidFill>
                <a:srgbClr val="1F497D"/>
              </a:solidFill>
            </a:endParaRPr>
          </a:p>
          <a:p>
            <a:endParaRPr lang="nl-NL" dirty="0">
              <a:solidFill>
                <a:srgbClr val="1F497D"/>
              </a:solidFill>
            </a:endParaRPr>
          </a:p>
          <a:p>
            <a:endParaRPr lang="nl-NL" dirty="0">
              <a:solidFill>
                <a:srgbClr val="1F497D"/>
              </a:solidFill>
            </a:endParaRPr>
          </a:p>
          <a:p>
            <a:endParaRPr lang="nl-NL" sz="1800" dirty="0">
              <a:solidFill>
                <a:srgbClr val="1F497D"/>
              </a:solidFill>
            </a:endParaRPr>
          </a:p>
          <a:p>
            <a:endParaRPr lang="nl-NL" sz="1800" dirty="0">
              <a:solidFill>
                <a:srgbClr val="1F497D"/>
              </a:solidFill>
            </a:endParaRPr>
          </a:p>
          <a:p>
            <a:endParaRPr lang="nl-NL" sz="1800" dirty="0">
              <a:solidFill>
                <a:srgbClr val="1F497D"/>
              </a:solidFill>
            </a:endParaRPr>
          </a:p>
        </p:txBody>
      </p:sp>
      <p:pic>
        <p:nvPicPr>
          <p:cNvPr id="4100" name="Picture 4" descr="https://lh5.googleusercontent.com/L9z-C0NTjNWeaEeRsHQ-MOzvV7PLHLZFxa_MR8cuGKOi0yu9culDvADaQ8M8Ztd_cpCoIlN4dyuyyjAo93ettpXXu26FDjKEi3gNV2cCJpXi4XvY8eOFpMB4kuPMutoM5Y7MZFt_Lx1kc3I_S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8407"/>
            <a:ext cx="21240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159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fgeronde rechthoek 11"/>
          <p:cNvSpPr/>
          <p:nvPr/>
        </p:nvSpPr>
        <p:spPr>
          <a:xfrm>
            <a:off x="395538" y="1210801"/>
            <a:ext cx="5688630" cy="348443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44" tIns="41323" rIns="82644" bIns="41323"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9761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nl-NL" sz="24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 Online medicatie herhalen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1"/>
          </p:nvPr>
        </p:nvSpPr>
        <p:spPr>
          <a:xfrm>
            <a:off x="611560" y="1200151"/>
            <a:ext cx="7992888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66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rgbClr val="000066"/>
              </a:solidFill>
            </a:endParaRPr>
          </a:p>
          <a:p>
            <a:endParaRPr lang="nl-NL" sz="2400" dirty="0">
              <a:solidFill>
                <a:srgbClr val="000066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0908706" y="4386352"/>
            <a:ext cx="914400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44" tIns="41323" rIns="82644" bIns="41323"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467544" y="1463579"/>
            <a:ext cx="56166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solidFill>
                  <a:srgbClr val="1F497D"/>
                </a:solidFill>
              </a:rPr>
              <a:t>Herhaalrecepten kunt u aanvragen via:</a:t>
            </a:r>
          </a:p>
          <a:p>
            <a:pPr marL="514350" indent="-514350">
              <a:buAutoNum type="arabicPeriod"/>
            </a:pPr>
            <a:r>
              <a:rPr lang="nl-NL" sz="1800" dirty="0">
                <a:solidFill>
                  <a:srgbClr val="1F497D"/>
                </a:solidFill>
              </a:rPr>
              <a:t>Uw eigen account op </a:t>
            </a:r>
            <a:r>
              <a:rPr lang="nl-NL" sz="1800" dirty="0">
                <a:solidFill>
                  <a:srgbClr val="008AF2"/>
                </a:solidFill>
              </a:rPr>
              <a:t>www.mijngezondheid.net</a:t>
            </a:r>
          </a:p>
          <a:p>
            <a:pPr marL="514350" indent="-514350">
              <a:buAutoNum type="arabicPeriod"/>
            </a:pPr>
            <a:endParaRPr lang="nl-NL" sz="1800" dirty="0">
              <a:solidFill>
                <a:srgbClr val="1F497D"/>
              </a:solidFill>
            </a:endParaRPr>
          </a:p>
          <a:p>
            <a:pPr marL="514350" indent="-514350">
              <a:buAutoNum type="arabicPeriod"/>
            </a:pPr>
            <a:r>
              <a:rPr lang="nl-NL" sz="1800" dirty="0">
                <a:solidFill>
                  <a:srgbClr val="1F497D"/>
                </a:solidFill>
              </a:rPr>
              <a:t>Verifieer eenmalig uw account in de apotheek of log in met uw </a:t>
            </a:r>
            <a:r>
              <a:rPr lang="nl-NL" sz="1800" dirty="0" err="1">
                <a:solidFill>
                  <a:srgbClr val="1F497D"/>
                </a:solidFill>
              </a:rPr>
              <a:t>Digi</a:t>
            </a:r>
            <a:r>
              <a:rPr lang="nl-NL" sz="1800" dirty="0">
                <a:solidFill>
                  <a:srgbClr val="1F497D"/>
                </a:solidFill>
              </a:rPr>
              <a:t>-ID</a:t>
            </a:r>
          </a:p>
          <a:p>
            <a:pPr marL="514350" indent="-514350">
              <a:buAutoNum type="arabicPeriod"/>
            </a:pPr>
            <a:endParaRPr lang="nl-NL" sz="1800" dirty="0">
              <a:solidFill>
                <a:srgbClr val="1F497D"/>
              </a:solidFill>
            </a:endParaRPr>
          </a:p>
          <a:p>
            <a:pPr marL="514350" indent="-514350">
              <a:buAutoNum type="arabicPeriod"/>
            </a:pPr>
            <a:r>
              <a:rPr lang="nl-NL" sz="1800" dirty="0">
                <a:solidFill>
                  <a:srgbClr val="1F497D"/>
                </a:solidFill>
              </a:rPr>
              <a:t>Bestel uw medicatie online</a:t>
            </a:r>
          </a:p>
          <a:p>
            <a:pPr marL="514350" indent="-514350">
              <a:buAutoNum type="arabicPeriod"/>
            </a:pPr>
            <a:endParaRPr lang="nl-NL" sz="1800" dirty="0">
              <a:solidFill>
                <a:srgbClr val="1F497D"/>
              </a:solidFill>
            </a:endParaRPr>
          </a:p>
          <a:p>
            <a:pPr marL="514350" indent="-514350">
              <a:buAutoNum type="arabicPeriod"/>
            </a:pPr>
            <a:r>
              <a:rPr lang="nl-NL" sz="1800" dirty="0">
                <a:solidFill>
                  <a:srgbClr val="1F497D"/>
                </a:solidFill>
              </a:rPr>
              <a:t>Medicatie aangevraagd vóór 11.00 is de volgende werkdag na 14.00 klaar </a:t>
            </a:r>
          </a:p>
          <a:p>
            <a:pPr marL="514350" indent="-514350">
              <a:buFontTx/>
              <a:buAutoNum type="arabicPeriod"/>
            </a:pPr>
            <a:endParaRPr lang="nl-NL" sz="1800" dirty="0">
              <a:solidFill>
                <a:srgbClr val="1F497D"/>
              </a:solidFill>
            </a:endParaRPr>
          </a:p>
          <a:p>
            <a:pPr marL="514350" indent="-514350"/>
            <a:endParaRPr lang="nl-NL" sz="1800" dirty="0">
              <a:solidFill>
                <a:srgbClr val="1F497D"/>
              </a:solidFill>
            </a:endParaRPr>
          </a:p>
          <a:p>
            <a:pPr marL="514350" indent="-514350"/>
            <a:endParaRPr lang="nl-NL" sz="2200" dirty="0">
              <a:solidFill>
                <a:schemeClr val="tx2"/>
              </a:solidFill>
            </a:endParaRPr>
          </a:p>
        </p:txBody>
      </p:sp>
      <p:pic>
        <p:nvPicPr>
          <p:cNvPr id="4100" name="Picture 4" descr="https://lh5.googleusercontent.com/L9z-C0NTjNWeaEeRsHQ-MOzvV7PLHLZFxa_MR8cuGKOi0yu9culDvADaQ8M8Ztd_cpCoIlN4dyuyyjAo93ettpXXu26FDjKEi3gNV2cCJpXi4XvY8eOFpMB4kuPMutoM5Y7MZFt_Lx1kc3I_S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8407"/>
            <a:ext cx="21240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779528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5_SIR_nieuw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SIR_nieu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40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40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5_SIR_nieuw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IR_nieuw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IR_nieuw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IR_nieuw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IR_nieu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IR_nieu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IR_nieu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a1" id="{5D9F733D-00D7-1442-AEF4-1E4B5ADADF53}" vid="{4CF5330F-1663-C847-A4EB-D48857F0266D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338BBA963FB34EA24971DD25CE4440" ma:contentTypeVersion="12" ma:contentTypeDescription="Een nieuw document maken." ma:contentTypeScope="" ma:versionID="613c0f0d8c44b95b2988126eef1170d5">
  <xsd:schema xmlns:xsd="http://www.w3.org/2001/XMLSchema" xmlns:xs="http://www.w3.org/2001/XMLSchema" xmlns:p="http://schemas.microsoft.com/office/2006/metadata/properties" xmlns:ns2="1e4b768e-fd41-4c92-a4f6-2f2f95ed4b6e" xmlns:ns3="3d76ce15-e53a-415a-b48e-e369bcb814d4" targetNamespace="http://schemas.microsoft.com/office/2006/metadata/properties" ma:root="true" ma:fieldsID="68b35621c56dec92c6f1474b4dcf33a3" ns2:_="" ns3:_="">
    <xsd:import namespace="1e4b768e-fd41-4c92-a4f6-2f2f95ed4b6e"/>
    <xsd:import namespace="3d76ce15-e53a-415a-b48e-e369bcb814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b768e-fd41-4c92-a4f6-2f2f95ed4b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6ce15-e53a-415a-b48e-e369bcb814d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5C677B-54BD-4916-84EC-BED9C11B43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D943F8-F7D6-4A4C-8B0E-C9667C9D190B}"/>
</file>

<file path=customXml/itemProps3.xml><?xml version="1.0" encoding="utf-8"?>
<ds:datastoreItem xmlns:ds="http://schemas.openxmlformats.org/officeDocument/2006/customXml" ds:itemID="{46F363C7-4EE6-4D7D-BF9F-04EFB544AF9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9602</TotalTime>
  <Words>516</Words>
  <Application>Microsoft Office PowerPoint</Application>
  <PresentationFormat>Diavoorstelling (16:9)</PresentationFormat>
  <Paragraphs>113</Paragraphs>
  <Slides>15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Thema1</vt:lpstr>
      <vt:lpstr>Default Design</vt:lpstr>
      <vt:lpstr>Aangepast ontwerp</vt:lpstr>
      <vt:lpstr>  Apotheek Stevenshof …</vt:lpstr>
      <vt:lpstr>Apothekers</vt:lpstr>
      <vt:lpstr>Apothekers</vt:lpstr>
      <vt:lpstr>   Openingstijden en contact</vt:lpstr>
      <vt:lpstr>   Bezorgtijden</vt:lpstr>
      <vt:lpstr>Medicijn afhaalautomaat</vt:lpstr>
      <vt:lpstr>Herhaalrecepten </vt:lpstr>
      <vt:lpstr>Herhaalreceptenlijn: 071 - 576 62 53</vt:lpstr>
      <vt:lpstr>  Online medicatie herhalen</vt:lpstr>
      <vt:lpstr>App voor smartphone  MedGemak</vt:lpstr>
      <vt:lpstr>Bericht bij klaarleggen</vt:lpstr>
      <vt:lpstr>   Klachten</vt:lpstr>
      <vt:lpstr>Buddy’s 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Luc Penning1</dc:creator>
  <cp:lastModifiedBy>Gert Baas</cp:lastModifiedBy>
  <cp:revision>391</cp:revision>
  <cp:lastPrinted>2017-02-24T13:06:24Z</cp:lastPrinted>
  <dcterms:created xsi:type="dcterms:W3CDTF">2013-02-01T15:37:04Z</dcterms:created>
  <dcterms:modified xsi:type="dcterms:W3CDTF">2022-06-01T08:11:04Z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0x01010069338BBA963FB34EA24971DD25CE4440</vt:lpwstr>
  </property>
  <property fmtid="{D5CDD505-2E9C-101B-9397-08002B2CF9AE}" pid="3" name="Order">
    <vt:r8>272200</vt:r8>
  </property>
</Properties>
</file>